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0" r:id="rId2"/>
    <p:sldId id="257" r:id="rId3"/>
    <p:sldId id="263" r:id="rId4"/>
    <p:sldId id="264" r:id="rId5"/>
    <p:sldId id="265" r:id="rId6"/>
    <p:sldId id="258" r:id="rId7"/>
    <p:sldId id="259" r:id="rId8"/>
    <p:sldId id="261" r:id="rId9"/>
    <p:sldId id="262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260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A1E2C-0F01-4E83-A7E8-3C2B048250F5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3BE8E-F403-4BE5-B957-0A14D47E95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978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1AA75459-D63F-4F61-B957-9306C47E8EAC}" type="slidenum">
              <a:rPr lang="en-GB" altLang="en-US" smtClean="0">
                <a:solidFill>
                  <a:prstClr val="black"/>
                </a:solidFill>
              </a:rPr>
              <a:pPr eaLnBrk="1" hangingPunct="1">
                <a:defRPr/>
              </a:pPr>
              <a:t>1</a:t>
            </a:fld>
            <a:endParaRPr lang="en-GB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F6963F59-F0AD-454D-B049-AA96D765830A}" type="slidenum">
              <a:rPr lang="en-US" altLang="en-US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  <a:defRPr/>
              </a:pPr>
              <a:t>10</a:t>
            </a:fld>
            <a:endParaRPr lang="en-US" altLang="en-US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1AA75459-D63F-4F61-B957-9306C47E8EAC}" type="slidenum">
              <a:rPr lang="en-GB" altLang="en-US" smtClean="0">
                <a:solidFill>
                  <a:prstClr val="black"/>
                </a:solidFill>
              </a:rPr>
              <a:pPr eaLnBrk="1" hangingPunct="1">
                <a:defRPr/>
              </a:pPr>
              <a:t>2</a:t>
            </a:fld>
            <a:endParaRPr lang="en-GB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1AA75459-D63F-4F61-B957-9306C47E8EAC}" type="slidenum">
              <a:rPr lang="en-GB" altLang="en-US" smtClean="0">
                <a:solidFill>
                  <a:prstClr val="black"/>
                </a:solidFill>
              </a:rPr>
              <a:pPr eaLnBrk="1" hangingPunct="1">
                <a:defRPr/>
              </a:pPr>
              <a:t>3</a:t>
            </a:fld>
            <a:endParaRPr lang="en-GB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1AA75459-D63F-4F61-B957-9306C47E8EAC}" type="slidenum">
              <a:rPr lang="en-GB" altLang="en-US" smtClean="0">
                <a:solidFill>
                  <a:prstClr val="black"/>
                </a:solidFill>
              </a:rPr>
              <a:pPr eaLnBrk="1" hangingPunct="1">
                <a:defRPr/>
              </a:pPr>
              <a:t>4</a:t>
            </a:fld>
            <a:endParaRPr lang="en-GB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1AA75459-D63F-4F61-B957-9306C47E8EAC}" type="slidenum">
              <a:rPr lang="en-GB" altLang="en-US" smtClean="0">
                <a:solidFill>
                  <a:prstClr val="black"/>
                </a:solidFill>
              </a:rPr>
              <a:pPr eaLnBrk="1" hangingPunct="1">
                <a:defRPr/>
              </a:pPr>
              <a:t>5</a:t>
            </a:fld>
            <a:endParaRPr lang="en-GB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Developing support and training over the next year – online materials and activities, blogs and forums, enquiry service but for those keen to get started already there is some online training available from the uni of Edinburgh.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8EB21175-CB00-4478-B057-3928E9F360EF}" type="slidenum">
              <a:rPr lang="en-US" altLang="en-US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  <a:defRPr/>
              </a:pPr>
              <a:t>6</a:t>
            </a:fld>
            <a:endParaRPr lang="en-US" altLang="en-US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  <a:defRPr/>
            </a:pPr>
            <a:r>
              <a:rPr lang="en-GB" dirty="0" smtClean="0"/>
              <a:t>Also working to include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rdm</a:t>
            </a:r>
            <a:r>
              <a:rPr lang="en-GB" baseline="0" dirty="0" smtClean="0"/>
              <a:t> into the </a:t>
            </a:r>
            <a:r>
              <a:rPr lang="en-GB" baseline="0" dirty="0" err="1" smtClean="0"/>
              <a:t>phd</a:t>
            </a:r>
            <a:r>
              <a:rPr lang="en-GB" baseline="0" dirty="0" smtClean="0"/>
              <a:t> student journey</a:t>
            </a:r>
            <a:endParaRPr lang="en-GB" dirty="0" smtClean="0"/>
          </a:p>
          <a:p>
            <a:pPr>
              <a:defRPr/>
            </a:pPr>
            <a:endParaRPr lang="en-GB" dirty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F6963F59-F0AD-454D-B049-AA96D765830A}" type="slidenum">
              <a:rPr lang="en-US" altLang="en-US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  <a:defRPr/>
              </a:pPr>
              <a:t>7</a:t>
            </a:fld>
            <a:endParaRPr lang="en-US" altLang="en-US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  <a:defRPr/>
            </a:pPr>
            <a:r>
              <a:rPr lang="en-GB" dirty="0" smtClean="0"/>
              <a:t>Research Data MANTRA is a series of free interactive online training modules covering key research data management issues.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F6963F59-F0AD-454D-B049-AA96D765830A}" type="slidenum">
              <a:rPr lang="en-US" altLang="en-US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  <a:defRPr/>
              </a:pPr>
              <a:t>8</a:t>
            </a:fld>
            <a:endParaRPr lang="en-US" altLang="en-US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F6963F59-F0AD-454D-B049-AA96D765830A}" type="slidenum">
              <a:rPr lang="en-US" altLang="en-US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  <a:defRPr/>
              </a:pPr>
              <a:t>9</a:t>
            </a:fld>
            <a:endParaRPr lang="en-US" altLang="en-US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ASTER_Salford 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261938"/>
            <a:ext cx="2024062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15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3912" y="3600450"/>
            <a:ext cx="4129088" cy="2047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58B772C-FAC8-4664-B40B-4879849D7A46}" type="datetime1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7/10/2015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AF7E253-0029-4E6C-B97D-42DDBB8E7D07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64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275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buClr>
                <a:srgbClr val="C60C30"/>
              </a:buClr>
              <a:buFont typeface="Arial" pitchFamily="34" charset="0"/>
              <a:buChar char="•"/>
              <a:defRPr sz="2800"/>
            </a:lvl1pPr>
            <a:lvl2pPr>
              <a:buClr>
                <a:srgbClr val="C60C30"/>
              </a:buClr>
              <a:defRPr sz="2400"/>
            </a:lvl2pPr>
            <a:lvl3pPr>
              <a:buClr>
                <a:srgbClr val="C60C30"/>
              </a:buClr>
              <a:defRPr sz="2000"/>
            </a:lvl3pPr>
            <a:lvl4pPr>
              <a:buClr>
                <a:srgbClr val="C60C30"/>
              </a:buClr>
              <a:defRPr sz="1800"/>
            </a:lvl4pPr>
            <a:lvl5pPr>
              <a:buClr>
                <a:srgbClr val="C60C30"/>
              </a:buCl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33475"/>
            <a:ext cx="3008313" cy="4992689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C60C30"/>
              </a:buClr>
              <a:buFont typeface="Arial" pitchFamily="34" charset="0"/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632C984-3696-4A2D-8001-6246B872A264}" type="datetime1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7/10/2015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26C4C83-1CC4-40C6-981B-3F3F1F4F486D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216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90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90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590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29902B4-A722-4EAB-A1BE-D3AC095CFA7A}" type="datetime1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7/10/2015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B11F195-9D41-43F4-913B-4C31D92F073F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47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0074" y="1819276"/>
            <a:ext cx="7956725" cy="4306888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C60C30"/>
              </a:buClr>
              <a:buFont typeface="Arial" pitchFamily="34" charset="0"/>
              <a:buChar char="•"/>
              <a:defRPr/>
            </a:lvl1pPr>
            <a:lvl2pPr>
              <a:buClr>
                <a:srgbClr val="C60C30"/>
              </a:buClr>
              <a:defRPr/>
            </a:lvl2pPr>
            <a:lvl3pPr>
              <a:buClr>
                <a:srgbClr val="C60C30"/>
              </a:buClr>
              <a:defRPr/>
            </a:lvl3pPr>
            <a:lvl4pPr>
              <a:buClr>
                <a:srgbClr val="C60C30"/>
              </a:buClr>
              <a:defRPr/>
            </a:lvl4pPr>
            <a:lvl5pPr>
              <a:buClr>
                <a:srgbClr val="C60C3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30074" y="342900"/>
            <a:ext cx="7956725" cy="14763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291C271-E1F6-43C9-9DC9-AF72998C09E1}" type="datetime1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7/10/2015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7C82175-A797-4590-8915-8DAC5A0CE89F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709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05550" cy="5851525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C60C30"/>
              </a:buClr>
              <a:buFont typeface="Arial" pitchFamily="34" charset="0"/>
              <a:buChar char="•"/>
              <a:defRPr/>
            </a:lvl1pPr>
            <a:lvl2pPr>
              <a:buClr>
                <a:srgbClr val="C60C30"/>
              </a:buClr>
              <a:defRPr/>
            </a:lvl2pPr>
            <a:lvl3pPr>
              <a:buClr>
                <a:srgbClr val="C60C30"/>
              </a:buClr>
              <a:defRPr/>
            </a:lvl3pPr>
            <a:lvl4pPr>
              <a:buClr>
                <a:srgbClr val="C60C30"/>
              </a:buClr>
              <a:defRPr/>
            </a:lvl4pPr>
            <a:lvl5pPr>
              <a:buClr>
                <a:srgbClr val="C60C3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7A201BB-B8CA-4BFC-AC30-D681FE228316}" type="datetime1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7/10/2015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E9DEE3C-751D-4F0E-A404-DEB2B2E0D581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968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" y="2905124"/>
            <a:ext cx="8175801" cy="3221040"/>
          </a:xfrm>
          <a:prstGeom prst="rect">
            <a:avLst/>
          </a:prstGeom>
        </p:spPr>
        <p:txBody>
          <a:bodyPr/>
          <a:lstStyle>
            <a:lvl1pPr>
              <a:buClr>
                <a:srgbClr val="C60C30"/>
              </a:buClr>
              <a:buFont typeface="Arial" pitchFamily="34" charset="0"/>
              <a:buChar char="•"/>
              <a:defRPr sz="2800"/>
            </a:lvl1pPr>
            <a:lvl2pPr>
              <a:buClr>
                <a:srgbClr val="C60C30"/>
              </a:buClr>
              <a:defRPr sz="2400"/>
            </a:lvl2pPr>
            <a:lvl3pPr>
              <a:buClr>
                <a:srgbClr val="C60C30"/>
              </a:buClr>
              <a:defRPr sz="2000"/>
            </a:lvl3pPr>
            <a:lvl4pPr>
              <a:buClr>
                <a:srgbClr val="C60C30"/>
              </a:buClr>
              <a:defRPr sz="1800"/>
            </a:lvl4pPr>
            <a:lvl5pPr>
              <a:buClr>
                <a:srgbClr val="C60C30"/>
              </a:buCl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0999" y="1428749"/>
            <a:ext cx="8175801" cy="1476375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0011988-60C7-4610-A1C5-E35BA5D9D07B}" type="datetime1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7/10/2015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10C55C7-E9D9-435D-B909-C2E77A5300D1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023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ASTER_Salford 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261938"/>
            <a:ext cx="2024062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A347060-C9E1-47C1-9913-178DCE97607D}" type="datetime1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7/10/2015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B71CD33-3428-4F0B-A9D8-01BBAF63EC92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773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998" y="2905125"/>
            <a:ext cx="3984801" cy="3221038"/>
          </a:xfrm>
          <a:prstGeom prst="rect">
            <a:avLst/>
          </a:prstGeom>
        </p:spPr>
        <p:txBody>
          <a:bodyPr/>
          <a:lstStyle>
            <a:lvl1pPr>
              <a:buClr>
                <a:srgbClr val="C60C30"/>
              </a:buClr>
              <a:buFont typeface="Arial" pitchFamily="34" charset="0"/>
              <a:buChar char="•"/>
              <a:defRPr sz="2800"/>
            </a:lvl1pPr>
            <a:lvl2pPr>
              <a:buClr>
                <a:srgbClr val="C60C30"/>
              </a:buClr>
              <a:defRPr sz="2400"/>
            </a:lvl2pPr>
            <a:lvl3pPr>
              <a:buClr>
                <a:srgbClr val="C60C30"/>
              </a:buClr>
              <a:defRPr sz="2000"/>
            </a:lvl3pPr>
            <a:lvl4pPr>
              <a:buClr>
                <a:srgbClr val="C60C30"/>
              </a:buClr>
              <a:defRPr sz="1800"/>
            </a:lvl4pPr>
            <a:lvl5pPr>
              <a:buClr>
                <a:srgbClr val="C60C3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2905125"/>
            <a:ext cx="3924300" cy="3221038"/>
          </a:xfrm>
          <a:prstGeom prst="rect">
            <a:avLst/>
          </a:prstGeom>
        </p:spPr>
        <p:txBody>
          <a:bodyPr/>
          <a:lstStyle>
            <a:lvl1pPr>
              <a:buClr>
                <a:srgbClr val="C60C30"/>
              </a:buClr>
              <a:buFont typeface="Arial" pitchFamily="34" charset="0"/>
              <a:buChar char="•"/>
              <a:defRPr sz="2800"/>
            </a:lvl1pPr>
            <a:lvl2pPr>
              <a:buClr>
                <a:srgbClr val="C60C30"/>
              </a:buClr>
              <a:defRPr sz="2400"/>
            </a:lvl2pPr>
            <a:lvl3pPr>
              <a:buClr>
                <a:srgbClr val="C60C30"/>
              </a:buClr>
              <a:defRPr sz="2000"/>
            </a:lvl3pPr>
            <a:lvl4pPr>
              <a:buClr>
                <a:srgbClr val="C60C30"/>
              </a:buClr>
              <a:defRPr sz="1800"/>
            </a:lvl4pPr>
            <a:lvl5pPr>
              <a:buClr>
                <a:srgbClr val="C60C3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10999" y="1428749"/>
            <a:ext cx="8175801" cy="1476375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DE807CC-04D2-46FC-9973-6A17104BD8C5}" type="datetime1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7/10/2015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C96D1ED-3FB7-4AF1-851C-428470291923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402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998" y="2911475"/>
            <a:ext cx="3986389" cy="7937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998" y="3705225"/>
            <a:ext cx="3986390" cy="2420937"/>
          </a:xfrm>
          <a:prstGeom prst="rect">
            <a:avLst/>
          </a:prstGeom>
        </p:spPr>
        <p:txBody>
          <a:bodyPr/>
          <a:lstStyle>
            <a:lvl1pPr>
              <a:buClr>
                <a:srgbClr val="C60C30"/>
              </a:buClr>
              <a:buFont typeface="Arial" pitchFamily="34" charset="0"/>
              <a:buChar char="•"/>
              <a:defRPr sz="2400"/>
            </a:lvl1pPr>
            <a:lvl2pPr>
              <a:buClr>
                <a:srgbClr val="C60C30"/>
              </a:buClr>
              <a:defRPr sz="2000"/>
            </a:lvl2pPr>
            <a:lvl3pPr>
              <a:buClr>
                <a:srgbClr val="C60C30"/>
              </a:buClr>
              <a:defRPr sz="1800"/>
            </a:lvl3pPr>
            <a:lvl4pPr>
              <a:buClr>
                <a:srgbClr val="C60C30"/>
              </a:buClr>
              <a:defRPr sz="1600"/>
            </a:lvl4pPr>
            <a:lvl5pPr>
              <a:buClr>
                <a:srgbClr val="C60C3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911475"/>
            <a:ext cx="4041775" cy="782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705225"/>
            <a:ext cx="4041775" cy="2420938"/>
          </a:xfrm>
          <a:prstGeom prst="rect">
            <a:avLst/>
          </a:prstGeom>
        </p:spPr>
        <p:txBody>
          <a:bodyPr/>
          <a:lstStyle>
            <a:lvl1pPr>
              <a:buClr>
                <a:srgbClr val="C60C30"/>
              </a:buClr>
              <a:buFont typeface="Arial" pitchFamily="34" charset="0"/>
              <a:buChar char="•"/>
              <a:defRPr sz="2400"/>
            </a:lvl1pPr>
            <a:lvl2pPr>
              <a:buClr>
                <a:srgbClr val="C60C30"/>
              </a:buClr>
              <a:defRPr sz="2000"/>
            </a:lvl2pPr>
            <a:lvl3pPr>
              <a:buClr>
                <a:srgbClr val="C60C30"/>
              </a:buClr>
              <a:defRPr sz="1800"/>
            </a:lvl3pPr>
            <a:lvl4pPr>
              <a:buClr>
                <a:srgbClr val="C60C30"/>
              </a:buClr>
              <a:defRPr sz="1600"/>
            </a:lvl4pPr>
            <a:lvl5pPr>
              <a:buClr>
                <a:srgbClr val="C60C3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10999" y="1428749"/>
            <a:ext cx="8175801" cy="1476375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0F9E4F4-9428-40BA-A0BE-074C57A8D5FB}" type="datetime1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7/10/2015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111CE48-2F39-45E6-ABFE-ADF7149B7F8A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668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998" y="2905125"/>
            <a:ext cx="8175801" cy="1009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510998" y="4533900"/>
            <a:ext cx="8175802" cy="1592262"/>
          </a:xfrm>
          <a:prstGeom prst="rect">
            <a:avLst/>
          </a:prstGeom>
        </p:spPr>
        <p:txBody>
          <a:bodyPr/>
          <a:lstStyle>
            <a:lvl1pPr>
              <a:buClr>
                <a:srgbClr val="C60C30"/>
              </a:buClr>
              <a:buFont typeface="Arial" pitchFamily="34" charset="0"/>
              <a:buChar char="•"/>
              <a:defRPr sz="2400"/>
            </a:lvl1pPr>
            <a:lvl2pPr>
              <a:buClr>
                <a:srgbClr val="C60C30"/>
              </a:buClr>
              <a:defRPr sz="2000"/>
            </a:lvl2pPr>
            <a:lvl3pPr>
              <a:buClr>
                <a:srgbClr val="C60C30"/>
              </a:buClr>
              <a:defRPr sz="1800"/>
            </a:lvl3pPr>
            <a:lvl4pPr>
              <a:buClr>
                <a:srgbClr val="C60C30"/>
              </a:buClr>
              <a:defRPr sz="1600"/>
            </a:lvl4pPr>
            <a:lvl5pPr>
              <a:buClr>
                <a:srgbClr val="C60C3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510998" y="4095750"/>
            <a:ext cx="8175802" cy="438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0999" y="1428749"/>
            <a:ext cx="8175801" cy="1476375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D787779-A9AC-4418-A229-6F8C46A6EA63}" type="datetime1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7/10/2015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32952A6-7F01-4B09-A7AA-7EFA18535CC2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615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0999" y="1428749"/>
            <a:ext cx="8175801" cy="1476375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9631B4A-1897-49BC-95C8-341ECE32AA51}" type="datetime1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7/10/2015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2D6C92A-3094-437E-B136-8AA32F9F2560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358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98F5535-FB1A-48CC-8C5B-E31372009DE2}" type="datetime1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7/10/2015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070C8BC-11CB-4517-9BCA-1746500D4F18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610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257174" y="0"/>
            <a:ext cx="8886825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4181474"/>
            <a:ext cx="2800350" cy="1838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827D4B2-373F-47A3-90CA-6A9696ED9320}" type="datetime1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7/10/2015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7CC9A3E-EE54-40B4-8693-146BFEF34E47}" type="slidenum">
              <a:rPr lang="en-US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861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ChangeArrowheads="1"/>
          </p:cNvSpPr>
          <p:nvPr/>
        </p:nvSpPr>
        <p:spPr bwMode="auto">
          <a:xfrm>
            <a:off x="0" y="0"/>
            <a:ext cx="252413" cy="6858000"/>
          </a:xfrm>
          <a:prstGeom prst="rect">
            <a:avLst/>
          </a:prstGeom>
          <a:solidFill>
            <a:srgbClr val="C60C3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206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C60C30"/>
          </a:solidFill>
          <a:latin typeface="Arial Bold"/>
          <a:ea typeface="ＭＳ Ｐゴシック" charset="-128"/>
          <a:cs typeface="Arial Bol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C60C30"/>
          </a:solidFill>
          <a:latin typeface="Arial Bold" charset="0"/>
          <a:ea typeface="ＭＳ Ｐゴシック" charset="-128"/>
          <a:cs typeface="Arial Bold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C60C30"/>
          </a:solidFill>
          <a:latin typeface="Arial Bold" charset="0"/>
          <a:ea typeface="ＭＳ Ｐゴシック" charset="-128"/>
          <a:cs typeface="Arial Bold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C60C30"/>
          </a:solidFill>
          <a:latin typeface="Arial Bold" charset="0"/>
          <a:ea typeface="ＭＳ Ｐゴシック" charset="-128"/>
          <a:cs typeface="Arial Bold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C60C30"/>
          </a:solidFill>
          <a:latin typeface="Arial Bold" charset="0"/>
          <a:ea typeface="ＭＳ Ｐゴシック" charset="-128"/>
          <a:cs typeface="Arial Bold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C60C30"/>
          </a:solidFill>
          <a:latin typeface="Arial Bold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C60C30"/>
          </a:solidFill>
          <a:latin typeface="Arial Bold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C60C30"/>
          </a:solidFill>
          <a:latin typeface="Arial Bold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C60C30"/>
          </a:solidFill>
          <a:latin typeface="Arial Bold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defRPr sz="32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esearchdata@salford.ac.uk" TargetMode="External"/><Relationship Id="rId5" Type="http://schemas.openxmlformats.org/officeDocument/2006/relationships/hyperlink" Target="http://www.salford.ac.uk/rdm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atalib.edina.ac.uk/mantra/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dcc.ac.uk/" TargetMode="Externa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gi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1"/>
          <p:cNvSpPr>
            <a:spLocks noGrp="1"/>
          </p:cNvSpPr>
          <p:nvPr>
            <p:ph idx="1"/>
          </p:nvPr>
        </p:nvSpPr>
        <p:spPr bwMode="auto">
          <a:xfrm>
            <a:off x="611560" y="4365104"/>
            <a:ext cx="8175625" cy="13696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algn="ctr" defTabSz="914400" eaLnBrk="1" fontAlgn="auto" hangingPunct="1">
              <a:spcAft>
                <a:spcPts val="0"/>
              </a:spcAft>
              <a:buClrTx/>
              <a:buNone/>
            </a:pPr>
            <a:r>
              <a:rPr lang="en-US" altLang="en-US" sz="3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Arial" charset="0"/>
              </a:rPr>
              <a:t>Hannah Baker</a:t>
            </a:r>
          </a:p>
          <a:p>
            <a:pPr marL="0" lvl="0" indent="0" algn="ctr" defTabSz="914400" eaLnBrk="1" fontAlgn="auto" hangingPunct="1">
              <a:spcAft>
                <a:spcPts val="0"/>
              </a:spcAft>
              <a:buClrTx/>
              <a:buNone/>
            </a:pPr>
            <a:r>
              <a:rPr lang="en-GB" sz="3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July 2015</a:t>
            </a:r>
          </a:p>
          <a:p>
            <a:pPr>
              <a:buFontTx/>
              <a:buChar char="•"/>
            </a:pPr>
            <a:endParaRPr lang="en-GB" alt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9699" name="Title 2"/>
          <p:cNvSpPr>
            <a:spLocks noGrp="1"/>
          </p:cNvSpPr>
          <p:nvPr>
            <p:ph type="title"/>
          </p:nvPr>
        </p:nvSpPr>
        <p:spPr bwMode="auto">
          <a:xfrm>
            <a:off x="539552" y="1556792"/>
            <a:ext cx="8175625" cy="1476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dirty="0">
                <a:latin typeface="Arial Bold" pitchFamily="34" charset="0"/>
                <a:ea typeface="ＭＳ Ｐゴシック" pitchFamily="34" charset="-128"/>
                <a:cs typeface="Arial Bold" pitchFamily="34" charset="0"/>
              </a:rPr>
              <a:t>Support for Research Data Management at </a:t>
            </a:r>
            <a:r>
              <a:rPr lang="en-US" altLang="en-US" dirty="0" err="1">
                <a:latin typeface="Arial Bold" pitchFamily="34" charset="0"/>
                <a:ea typeface="ＭＳ Ｐゴシック" pitchFamily="34" charset="-128"/>
                <a:cs typeface="Arial Bold" pitchFamily="34" charset="0"/>
              </a:rPr>
              <a:t>Salford</a:t>
            </a:r>
            <a:r>
              <a:rPr lang="en-US" altLang="en-US" dirty="0">
                <a:latin typeface="Arial Bold" pitchFamily="34" charset="0"/>
                <a:ea typeface="ＭＳ Ｐゴシック" pitchFamily="34" charset="-128"/>
                <a:cs typeface="Arial Bold" pitchFamily="34" charset="0"/>
              </a:rPr>
              <a:t> </a:t>
            </a:r>
            <a:endParaRPr lang="en-GB" altLang="en-US" dirty="0" smtClean="0">
              <a:latin typeface="Arial Bold" pitchFamily="34" charset="0"/>
              <a:ea typeface="ＭＳ Ｐゴシック" pitchFamily="34" charset="-128"/>
              <a:cs typeface="Arial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89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AutoShape 4" descr="https://weblearn.ox.ac.uk/access/content/group/e34f4cf9-1ecb-4244-a62b-ba3e96472790/SkTK_pics/penknife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31748" name="AutoShape 6" descr="penknife logo - return to Toolkit home, Alt+Shift+1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31749" name="AutoShape 8" descr="penknife logo - return to Toolkit home, Alt+Shift+1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31751" name="Title 1"/>
          <p:cNvSpPr>
            <a:spLocks noGrp="1"/>
          </p:cNvSpPr>
          <p:nvPr>
            <p:ph type="title"/>
          </p:nvPr>
        </p:nvSpPr>
        <p:spPr bwMode="auto">
          <a:xfrm>
            <a:off x="474764" y="2060848"/>
            <a:ext cx="8175625" cy="24296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altLang="en-US" dirty="0" smtClean="0">
                <a:latin typeface="Arial Bold" pitchFamily="34" charset="0"/>
                <a:ea typeface="ＭＳ Ｐゴシック" pitchFamily="34" charset="-128"/>
                <a:cs typeface="Arial Bold" pitchFamily="34" charset="0"/>
              </a:rPr>
              <a:t>Thank you</a:t>
            </a:r>
            <a:br>
              <a:rPr lang="en-GB" altLang="en-US" dirty="0" smtClean="0">
                <a:latin typeface="Arial Bold" pitchFamily="34" charset="0"/>
                <a:ea typeface="ＭＳ Ｐゴシック" pitchFamily="34" charset="-128"/>
                <a:cs typeface="Arial Bold" pitchFamily="34" charset="0"/>
              </a:rPr>
            </a:br>
            <a:r>
              <a:rPr lang="en-GB" altLang="en-US" dirty="0">
                <a:latin typeface="Arial Bold" pitchFamily="34" charset="0"/>
                <a:ea typeface="ＭＳ Ｐゴシック" pitchFamily="34" charset="-128"/>
                <a:cs typeface="Arial Bold" pitchFamily="34" charset="0"/>
              </a:rPr>
              <a:t/>
            </a:r>
            <a:br>
              <a:rPr lang="en-GB" altLang="en-US" dirty="0">
                <a:latin typeface="Arial Bold" pitchFamily="34" charset="0"/>
                <a:ea typeface="ＭＳ Ｐゴシック" pitchFamily="34" charset="-128"/>
                <a:cs typeface="Arial Bold" pitchFamily="34" charset="0"/>
              </a:rPr>
            </a:br>
            <a:r>
              <a:rPr lang="en-GB" altLang="en-US" dirty="0" smtClean="0">
                <a:latin typeface="Arial Bold" pitchFamily="34" charset="0"/>
                <a:ea typeface="ＭＳ Ｐゴシック" pitchFamily="34" charset="-128"/>
                <a:cs typeface="Arial Bold" pitchFamily="34" charset="0"/>
              </a:rPr>
              <a:t>Any questions?</a:t>
            </a:r>
          </a:p>
        </p:txBody>
      </p:sp>
      <p:sp>
        <p:nvSpPr>
          <p:cNvPr id="2" name="AutoShape 2" descr="data:image/png;base64,iVBORw0KGgoAAAANSUhEUgAAAIgAAAAzCAMAAAB7abDWAAAA/1BMVEX/eAD/gAD1OAD4SAD9YAD2QAD/cAD////+aADzMAD7WAD5UAD1NwD+zADzKwD2PQD/hAD/bwD/dwD/fAD8XQD+mQD/0sL/1MD+ilb9VgD8f1b+yAD+qk3+oHr6e17/6bf+kQD9zcL/yrf/9eL+5KH+n2v/pmv9hFb/7eL+nR3/8+z+qon/kFb9wqT/2cj/lVb7YiD+t53/z7P8mWv/jUf/fR/+pDv/7uP+tY3+5Nb5dFX8wLT+bBX/fx//4sv+wp7/2Ln+q3f/wZb+fy7+k139cSv/kUf+hEn/uon/oFr/l07/s33/z6r+gDj6czv7jW37eED9pIv6ZjD8sJT5Wh4EHliwAAAGoklEQVRYhc1WDVvTSBBeyCZZsmhIupc0VdTiIb30g1rAWixFDpBTAT25//9bbmY/km3SVuV8nuNtmt2dmXfm3c1mW/L4gYA83th4DJ8N3fxvfbLxQEA2Nh8GyPqDwMackM2wFrAZbtZM9662Mj9ZD0u4YQ1uuP4jJrdmCheZVuQnLgJTARO78iZt2A/nTOvSFCpnYQrVMAxLYqiTFabv5Q9d4j4Q2EKcuvvepp9mEgfgmsvRI8vkFqZNpBUjO9zFT1hhunayMFyZHxriGHdNbAXhu+OarYR7/C5c7gXucqeCEeI+q6BWdb29Wkh7hZDV3FIIh3X3K+isSw9Xfmjd9rEKhT7XDsd4udtquzpWW7lTjkPFlUT5MWE6P0chXGLTH2xbOMg7Iefax1XddqscKynaJQu02qEVrW6OaZz2cWniVuJyQPRo3d8JaAne6YR8Hq4R4nAzIzsbrkglt149m2usZWOMthBWIlgmxLnqa9wdPPtmrZklxLn98jqdTNL+l9bQ0dxjE+kMW93RZDI57T67taVYQgRjVEhkAlZkQ76tRWCmhRxY+2hwV+Y6bptlGN5NTECebqvn1G4ZHdtJbryTu2+WkIwHAc8y19+hTBwMEo08bwMGX3gGTg4RKlmAQsYwoUlH5ptcuOBDd6vtyEB+m0pHv59ixMRBstwjARTiXTR2RqP+GHXuyeJYH1YkkHDx0dBu9d35W7sBICQDGgjZFkPE7VuMuFIRGQjBln/tQIHu5TAIhsOrfj5zSm6QiR1gpIf/QH/47WycN8v0JJgX8uaFhTeLhRzADBDuFCad33JbSDaDCTNYHOxnzvCMW0ICmGi+zRUB1vjga7ZIiGCi6z/9zcJTWwgvhOwaIx/CY9gRWohceyg1uSxJAbcmkX0d4yzQICynEQKbE77OYiFdLpAlBA2yZC8Tgu+iEMUJRHaT+509iBDZXgKhgnZgyjgOqInBL09aKBae5Xsu02FAYCJQliCUCuBQrh8NCvnDAFYkwN0AJ0xAs6QltBA8caRN8L7vd1EnCgHLRe4Ppkq4jBEyOeWKC9uniT6EDCnDAiL0CVauyIu8umU5RsCKQGwghehkMPzk+30G2cReksHwte+/y8ypWJ6QmouPTVIFtaAGxByllpBO/ruNl3UhRQ5xBKs9pUZItgNvjH1C20JUrKh7pRhLSFAIefnkUYknz/1smRBKTfL/KEStCKOMgZDp5fRugZBHUgic+kkTzt7gFQjRHLiJfXg0U+iLZgI/EQGcE30BduPXreRSz/dnlzWfbCkjsg8p9HZYIkQm24O7UEKYThKc+v5bpoSAVZzlfhqpzBUh0Mtg810VXKYr6w4x3deIZIkQjBBJE+NAyCtqfhvp+dgfX8iiIATuRzDuUVYFVdxr3/9TVF1aFCkMuM0X7REjhC4QwuDtTVVPCpG1RpU6JbcHB+sRrXnZnBBp/ykhlE7hwYw/UEsIg33gvy9XfHpGSy5jGH9YqjjcrwqJWITQvzU1IUGEvLQHUQyFMM+LvPPmLvyu5B9p5AGf9ZQQugsbYbZ7jtvj6Ko78wVyWSK57AYZb68iWP34ZvcUtpclBHJGGqzrv7++vs6rQgTEMCaFRCBkNkIM4Jz0x2dMU5spVb3PoCSfjeCv0wgjwOpFLGnKubKLGf41kM5ZjvvclI4IysALZ8n034CqEOqhM+lFakVKjA4ZuuCKeimTHeZ9mpQB+VsM8CQXo9jRqUW/vokkB+dJvHlgrdqjoSYZ+F/lGp3B5zjC9IrXS1iR4dOoI0NGH2Plh9WMjPf8L+WcfD4v2ICKkOh7QrxIng7qCLASlULkxOnayUnMigjNVV5Go5OTEzZHl0IilB3jIJbXUiH7kYyJ5QVEmxftpywucilrHKsYL2ap5qor9nQmxY+VEMyLDTKlF4XYeO4zWRqSxYocxVqPV6rqoRBicsSFYDQSZriGQ0wIMWEkJgA0EHmBLepU/wYw8BAv7cUqjqhWJpQtmvaTiBDLJgWgD2NhEnHhU/UKv4lFVSVw4PXTeQxk8QiTKXikhriXLrAaeCW3zlzqqb5InqrgDZYnwxUZrBKykvuTiA+PVgk5+bDKu5I7jzXSIHBB05jrNxoN2ZJG3LB8Fs2KN4B+3GjERazOVS9p52tgKVVsrfHjrSTB0LIV1hrW5mIWcQsdYF3TBaR35bhMZ/vkFwwmRNWRduWQftlXUuz8oGTt10JWugd+tY57ovFQhCxckS341EwLohaaFzK3qqatObcsSbYeBtb+BWadOse6BQwNAAAAAElFTkSuQmCC"/>
          <p:cNvSpPr>
            <a:spLocks noChangeAspect="1" noChangeArrowheads="1"/>
          </p:cNvSpPr>
          <p:nvPr/>
        </p:nvSpPr>
        <p:spPr bwMode="auto">
          <a:xfrm>
            <a:off x="155575" y="-288925"/>
            <a:ext cx="16192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39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1"/>
          <p:cNvSpPr>
            <a:spLocks noGrp="1"/>
          </p:cNvSpPr>
          <p:nvPr>
            <p:ph idx="1"/>
          </p:nvPr>
        </p:nvSpPr>
        <p:spPr bwMode="auto">
          <a:xfrm>
            <a:off x="511175" y="2419350"/>
            <a:ext cx="8175625" cy="3706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en-GB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Infrastructure to store and share data (for EPSRC funded researchers only)</a:t>
            </a:r>
          </a:p>
          <a:p>
            <a:pPr>
              <a:buFontTx/>
              <a:buChar char="•"/>
            </a:pPr>
            <a:endParaRPr lang="en-GB" alt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buFontTx/>
              <a:buChar char="•"/>
            </a:pPr>
            <a:r>
              <a:rPr lang="en-GB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Policy</a:t>
            </a:r>
          </a:p>
          <a:p>
            <a:pPr marL="0" indent="0">
              <a:buNone/>
            </a:pPr>
            <a:endParaRPr lang="en-GB" alt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buFontTx/>
              <a:buChar char="•"/>
            </a:pPr>
            <a:r>
              <a:rPr lang="en-GB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Support</a:t>
            </a:r>
          </a:p>
          <a:p>
            <a:pPr>
              <a:buFontTx/>
              <a:buChar char="•"/>
            </a:pPr>
            <a:endParaRPr lang="en-GB" alt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9699" name="Title 2"/>
          <p:cNvSpPr>
            <a:spLocks noGrp="1"/>
          </p:cNvSpPr>
          <p:nvPr>
            <p:ph type="title"/>
          </p:nvPr>
        </p:nvSpPr>
        <p:spPr bwMode="auto">
          <a:xfrm>
            <a:off x="511175" y="690563"/>
            <a:ext cx="8175625" cy="1476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 smtClean="0">
                <a:latin typeface="Arial Bold" pitchFamily="34" charset="0"/>
                <a:ea typeface="ＭＳ Ｐゴシック" pitchFamily="34" charset="-128"/>
                <a:cs typeface="Arial Bold" pitchFamily="34" charset="0"/>
              </a:rPr>
              <a:t>Pilot Research Data Management Service</a:t>
            </a:r>
          </a:p>
        </p:txBody>
      </p:sp>
    </p:spTree>
    <p:extLst>
      <p:ext uri="{BB962C8B-B14F-4D97-AF65-F5344CB8AC3E}">
        <p14:creationId xmlns:p14="http://schemas.microsoft.com/office/powerpoint/2010/main" val="38465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2"/>
          <p:cNvSpPr>
            <a:spLocks noGrp="1"/>
          </p:cNvSpPr>
          <p:nvPr>
            <p:ph type="title"/>
          </p:nvPr>
        </p:nvSpPr>
        <p:spPr bwMode="auto">
          <a:xfrm>
            <a:off x="531888" y="404664"/>
            <a:ext cx="5212953" cy="1476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 smtClean="0">
                <a:latin typeface="Arial Bold" pitchFamily="34" charset="0"/>
                <a:ea typeface="ＭＳ Ｐゴシック" pitchFamily="34" charset="-128"/>
                <a:cs typeface="Arial Bold" pitchFamily="34" charset="0"/>
              </a:rPr>
              <a:t>Pilot </a:t>
            </a:r>
            <a:br>
              <a:rPr lang="en-GB" altLang="en-US" dirty="0" smtClean="0">
                <a:latin typeface="Arial Bold" pitchFamily="34" charset="0"/>
                <a:ea typeface="ＭＳ Ｐゴシック" pitchFamily="34" charset="-128"/>
                <a:cs typeface="Arial Bold" pitchFamily="34" charset="0"/>
              </a:rPr>
            </a:br>
            <a:r>
              <a:rPr lang="en-GB" altLang="en-US" dirty="0" smtClean="0">
                <a:latin typeface="Arial Bold" pitchFamily="34" charset="0"/>
                <a:ea typeface="ＭＳ Ｐゴシック" pitchFamily="34" charset="-128"/>
                <a:cs typeface="Arial Bold" pitchFamily="34" charset="0"/>
              </a:rPr>
              <a:t>Infrastructure</a:t>
            </a:r>
          </a:p>
        </p:txBody>
      </p:sp>
      <p:pic>
        <p:nvPicPr>
          <p:cNvPr id="1026" name="Picture 2" descr="http://sociam.org/sites/default/files/epsrc-sponsorhip-logo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2656"/>
            <a:ext cx="2692673" cy="107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531888" y="2060848"/>
            <a:ext cx="8175625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0C30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0C30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0C30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0C30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0C30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•"/>
            </a:pPr>
            <a:r>
              <a:rPr lang="en-GB" alt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  <a:t>4 systems for data management throughout the data lifecycle</a:t>
            </a:r>
          </a:p>
          <a:p>
            <a:pPr>
              <a:buFontTx/>
              <a:buChar char="•"/>
            </a:pPr>
            <a:endParaRPr lang="en-GB" alt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1028" name="Picture 4" descr="https://www.credera.com/wp-content/uploads/2013/03/383x110xSharePoint2013.png.pagespeed.ic.Yf7OeYtMr_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17032"/>
            <a:ext cx="3384376" cy="97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data:image/png;base64,iVBORw0KGgoAAAANSUhEUgAAAaEAAAB5CAMAAACnbG4GAAAA/1BMVEX///86TVksld3/xCXjbx41SVUzR1Te4eMjPEowRVL8/Pw7T1x6hYxKWmXx8vNjcnsqQU+FkJdte4NBVWG0ur/Gys3c3uDV2Nnr7e6lrbIfOUiwtrrl5+niZwD29/i6wMP/wACepqtVZW8AjNqRmZ9RYmzAxclzf4eCjJOZoafx+P3207/54dLiaxL/4p/ywKLrmmr/+/L/xyz/8dDnh07/ykP/zFX/89mezfKJv+r/57ATMkJJouHo9Ptytef/7cLwtpWt0vDmgTzuq4Xldyz43Mvzybb/24T/yz/87+bJ4vX/+ek6nN8AJjnso3jrnGv/35Ha7PxeqeP/1WrlezcQ83qfAAATRklEQVR4nO1dC3fTuNa1S+VYdhwrcRw7jzpNyBMoUEqZgfIYGLhQmDt3Br7//1s+yZZkyZYTNw/S6XivWWtoYsuStnS0z9GRo2kVKlSoUKFChQoVKlSoUKFChQoVKlT4R+GBdegaVFiJ99/fvjl0HSoU4+vr+0dHR18PXY0KBXjz9ijBr4euSQUl3v9BCTq6/7ZajG4f3ry9f8Rx//uDQ9enQgbpBErwuqLoduHXoyyqWXSb8EC0cHfO0M2GCYJDV2RzvHmd44fg7aHrtSPYJiLozZn8aYRhVO7WMGzsrVo3QAFBR/ffH7pmu4EDdAKjnjAUTca20/JL3NhZOLbTHOy3diXw5g81QZiiu+G6ygyFUwR0AHrdtff5EOIrod7Zew1Xo2gG3R1BJzPUhHqCcN19Hr3P3X8VV+L90f28TGB4eeDK7QQyQzYlCPXX3BaY9MreWi73jTe/fi+0c38funI7gMRQCGi/w+aa22aIXmnWfkYtV8P6+2XBYnQXwj8SQ5bO5tC6hcjnc0jUClHQPNCUepD3WWPcAbEgWzmXrkPmOgEQ0QuBzj9qDBeOeXWwKWW9VDH0/VDV2R1khmoe6Xlgjtbe10fkRgCpMG+MppCoO/OA8vurStb981eijD9Ucz3bdtYTpGntsW3bLvOcOldJOYdkSHvwPS/r/vl7RRmGNG3Q6ZSMKQSd1KR16Lp0UIY07WWOotcHrc8ukGNoM9wShvKL0X0xbaG2PFjNNsfdYkjTsr6RFJ3rXpWx37cMO2KodlsYyoXpxLhCC6BJ8a1hsGyNPW/sTtrE0EedGkXG6g/ox51Gg16S9F3oN13HG8+7HXVfRrXZxHU9z3Hro4D0k0ULoh7KAH/t4G+XgeSyZOJyrFKZZzQ6/Yk7JoUvusn97MKBZpFqMg8W+bT2ES8qo78j/nnJ5e6GeJ9ZioRNiJqHffEiQxcupwgC3BsAQATcZRg6uh3DGMpX2hQo6MPkX6S7w0lyPzCQMVfs5YQjV0fQiB9gQOTMfa3hxU8AcXigs/Do/RCNu0LfZOJyIH6i7kn7CoOJC1ntDYSmddzptPpgrkVmfAsFq31niOg/ocyEnzzC1sc72rv45d2rV58/P3716uJb/HdGcws7eX0yjAqiwn0dsoBK7Ochx5pQny8TewzoYASONkz+2cP9MbOF+43cVA0nCInlJx5NEtw05viCCYLCl2iacqyMnAKRoVq9B+XC0Sy9r6VFPT0PM9AAvQm1pbqydhcO5pvg26sfz+7dO01w79nlZ8zS14yYS6XCOK4RHObLsZoo0wDY5GurbkpWZ8QaMGKxL9zYkdxFOmpKVqjtQT0DfJPmJf051sJW5vkA8l5Tx7YFhrq6kev/sAxDfAjKSxybbTtYsS4+Pzu9J+H09PKvzCRKGaJrJdDzcY9llqCYxykbY2Ic2WrR/gABYwjNhrn7kTAArZE8f5ILNIGhVo5AHbGBtIahqGnm7sXTuwxDAauVJ3IxoOUBd9ug5rsXGXooSRcvCxhijTOmWfsasA7CS5BJFwtc6TYLbc2FuobMyI15/BgsFD0AUzsl9SEAsXEBbtqJYMLKBOJ1QRmGLBfJZZOr48D3eoY0lw1B0az0mY1Yt7+xBt9+qOghDD3+W83QgDc/F7l36bSA7sgP2qO5g4wpIYM2UhpjbZQ2gCnY+DKAyALEHxKvLjGW6QQxoOO6WHIhiIjud8WpZSCHfMM/Ao5VgqFFWjg0pqxwX2bovyTRgV2GElwFaVvEldaa0xrY2xm5xwX8YPyQt125UhDbIi9FrKMhWzwGbWci3iKaubqRsjYQJgcaDzudoOvwpzAzzrfSMD/1YBBFUaPmN3VfZgjAuT9ohDVhxaJPXclQm3c81Jtx4WHHX4CaxJDl+37QZ2q7HfgxcAGhx4ZgutKGdBkCrW34+aY2cBTnb0WGmNr2heUUAMnOdak+EjVbLEC5bEu/CaeswwRq8RUGXdmtBeszKoWiMaMB1cVRaUkMAY/nhvA1EThxv61iaMC6WDcnjUzhKUMxlB4rm96pLuH7SkQOboyLL6sIOj2XFiLqsUaOaFHgQiyPttrIbVtGvAu5uGBEmzNNYihtz5gpicTMdTljzdzKKzAkqJclG0uJCl7FEM9aAHkfIsOQMurDPgTcJHM5P91ip+/dCnpiqSDu5rGoT1NWS0j0KRdJlxiL3KP6wqKTgI06m0wyzhAU/B+fdjsYkzZabArBea70lCFD8kjYLcnysIKhiLGvCpWUYSiVq8xpjegna3fZV+DVqgmUMCQm2SdCYZT1N8aCH71gS0suFGD1xL4isEVKUobE6cH63Sbzgs05kBOQwpWGbPO5tIwVygqGukxsqvJ5SjE0zK60TIH3Nk/ieryGoAxDf8Q3jXL+hqgl2bzAi0HWEHGtwGJnlLJECtfyRkJLffJ4nrIeVeYVcLUrO/XcuBqiJsszxGWXygkvx1DoCMuq0FNgqu79Eni3jqAMQ/Ey1M07dbqRktFh/gJArUxb2ZBiY4yavdglFESg1P1MXxGPg/WTbqqikIwJmBG2I3FkFzPUYN6/reqpUgyl5dGPmZHbeBNgPUH3Tr+JSuErHidzBUHSoHa5zjOQ0RQzbi2XtTPuH4tqbXozY0jy+DRfYIg5i0o7xBiSTC4BE+ixLS1miD1esYBqZRkaMBGetKhB62tvmm/yy7NiYu59uXzx4sXlF0ltv9WsmZMPW5GaC1olsAWhBw0xK5pphSS5NvToX0kD1jPUEfs6B8aQm2GI9VNsPYsZYrEmdXZjOYYiGsQiIRKNF6keUCVw/qWQns/vfjmPr/l2Eb09uo9x9Prl+zfa0FXExPSs6e+bUmDbrHP6mCVJxhh1FlgYaD1Ds5WdWMSQxgQK6d1ihphQMJUHV8oxlPq88aCj625mYSyPH2obd/rjnXb98M/nH09OTj48/9QIk/7DrvsCqPnRzUxkPZCDz9Dm04iu+8nKQ1UfY+QGDKnW8lvBkMacVjIEqXCgvvLNUaCzLy+0a8zO2dkxxtnJw7bjzjFaJEKlpAdXp5Xtk0HdEI0h0FmrWVzBqKXxAeY93IAh5aC8FQwxF5WEsmljN3WGzi+VE+gvbN1+PzlmOHu0RMDAAOrZE9faUTgngWuKm3BT1mu0pWSMBZRftjKXZ0i9G1bEENMXUoy6mCH1BC3LEJOrZBeMGgyzzPEkFVSu0LN3+Ivrj8cpzufF1CQAU7VSCbtjyCcSYnqTagWi5mgEB7AGrGeIqbLVWi7LENcXhNdihniYXTnkyzLElCxZaamNUKr3MlAIhS8X5ItPJzdhCHiFUrLh87003m0D2lTU0BLdA/j0Ws8QU2W6oXocV9uZKc27npRbzBCnX+lelmaIPg07rTUvHRibIbcQncYEab+f3YAhY/XGR59d57G4B+0UTAPKNGA9QxoPbKssEfdYMwyxMJQu+LwKhkI2mgzVQlSaISpXwTT0YfrYDfEiQ9C75OPnEkN1pf/DAMdrnDG+kcIznpO2wSYdswYvoARDrDJ5NaAVRn0GbIsmXi6LGWK+TBqzEVHEUL75dPVBQVL4xs4QwYVM0Ofk0+v/EwjCSqFIwcX97K5LMWqwbmMM0bgCcCdG0mTe1yUYYqFJZRyFMZRJCeAZHnG4b0XklIcboWIzp4AhlFcBNFILl0nIZ+3RpJX4S7Rzl4mPqj06Fhl62M7EsQUANFmbHhHRuEEqaOjOPU05E5zPEgzxnXRxl4yB7z5I9PEEj6QGKxgS9njz/Z5haMAepYhu0GAc2w7c7gzYZd7GaQ9FI3fypFbIEHTUMlKyuyxSlRr3hlQISs1VCYaENCI0Eg0d+Xe6gyfsaNY8PrPi61ft4M25rjHa4tBT7LGGDr3SyS/D0piGyihfeQh27pJ99lCUcmdP2UZ1jh+j4ITgoLdIO8hawFxLxJVNtPllGEonEbawbcqR5S/IjBLyFHjd+unGdlLqKoYCoXWtIeUomtVFhUEZanCTGi/ElmjspR7b2BliSJ0iNoW0/4gMHZ+c59IT4xagepFE6CID2c12MGg0OsMxi4IITATCyibqpjIMacM0FwogNF5MJq0xQogUL+b64Pr12/2FnaaG0AV7ZSbJKLVzBoJuExc+NZEp+lFsdzDdMTc91zHG4pyTdqBvTEkWnylFL/gnGYae1MYgkwIKkLMolnDxFIFI9xwnze0V8t2EfAV5US/FkNx8YMAkv5rE+aRsLNzFCKWTFTi0wisZiuZS4RAmyX5iTJwx5JvChcCQxImwMGy+M8RB/dbTx/wTmaGz51YUjBzcE7i6Rvw/0Bqu8IGUVhFJXls3XUxEoVOOIauumtOmJuYp5L7m50/X5MtFrkK5ZnJOKXQpfi8xZKU7ZMXufHl8iyl69o1/ICkFTNF/yIcNvz9qLhaLSXfdW6UCRRuR7GGkWkE6c1COIawWzPwYEHI+QStnl4001WVdVvCipxhgAwVDvjTdpnJiOXd+Va7VjRHv431O/5bUNmbo480Sjru5/jPAKFME6xhZq5ZlSPPHuV0QItp5XK6RyexGbprIsS6z3uo7uSFGJmCOIU1yFD3Jg474u05285K0i9N7p6/SPyWPlaxEv92otMZwihBff8j5HTdXTZbM3JNsQO0qybDtSa6Of5Xm3fJn9O0kHzx5BkSIpDAKkdOhx6qAvzT6Qvd5SWlmsmu4SN5lhnRhLg9GuP7cTOHFCE0xwTa9T4gQtHkzAbTlGAd1Aulu//a4eHZ6Lvz5/CxD0cMbllfrL1yvRwCm9X5+zbLyA5Kg0W/H6Eu8DdinsrYPli0HkkdgKdXsxnNEim3PFlOEv4XTphwgGCaltZN1KaB/DTOnspauR+7uIVx40gD5PlrhbguY+CpjOu9LVASU4K0yTSX88kL8688MQ8cfP924xKgRxmioBhHPVtjKBljsEax3M7sPydcbHnyLsoWvrEOmlUwp0BymnUCcQrLLGi9FZ9e7e1S6AWFslW2eR+Ee688GjxYr9wJ3gOsPxzmKbmroViCaMhuw47fp3RaGWCKzsfWhrkL8njVzGL/t6mlRncWat4xY5XBLGOqwQJMi7r0rXGfNHJELzx/tpOz0jCna9Yu/bgdDPiNIlfy/M2TVXGzpTv63PUfWkOtYuNW+iQq3gaFGnbtiYJ+vnvukYIj4rk8/bWXrIj8NqsD5zo30wRmywu40beDOR6CEp0qK8Dz68NvNlTdD2zFTR3DLc50qHJqhqClkfKJdr7IZXCsJijk6OX66ofaepeFgAPbwVuRDMySd7d37O4WfKMQC0wx/bmifQjudQTtztgUcnKG+sBu1/zqoxEJC0NNNFxBrzo7xg90EFDM4OEPswJpuzn/C7w9cf1BTdPK/zctM8m4Bau1H5bBYy+G0XGIkDPBz3ur2SGnnNjZxBCRDDkCvv6cebNkegX04hshmhgHzsfw9IReeO77xTkQWPdSbdvdmABoM+3rAWsxMhOb7iyTk8CRr584+bhmeW3YP/cMW+8Vg0v+5wyMj6E4+7CbwU2F3ECk6O/n9DvyowJ3Dw4/M0p083zyYUGGPeHScnJY8+/N8/cUVDoHzpyfYwD39l61AA9/fR9RjT3hy/HyHO6z/DHRN46r42xr9PcrhDCu3DvlHrOAs8juVTGuHQXe57Ac/R9o9+vcZuC7Se8Xf9mmCGCJvTRj1ELqKExIG6W9URkvHRBDSLyrsHl24kiFEEtMxATFDkL2BkSQ7J5mSgY5IoiDGwX+T7a5iLUPesotB/NMm1G0Qp5y6hp0EBcm7Ho1W1/e7k0OnHd1ZJAx1fLLNGA0GA9LRFv1//GtR6TsXF9Abx28cwLy4XnwQfQF3ceahwipghlDH66HeeKANzN4VSZAfXZn/zTNkzQ1vYpMD7W0ERjZwG1rH3uqdjBXKgOyTeCYCOhyHWt0gr/C08P9oCiazcqNZfBjK8z2SGleHdgCAF5I3YsGfFd7+1yLeyerPXKibXXL6Avd46AD28sZYKWCY9fjlRPZgDMyGhmC9ZhOGJnCrF89WKANi5YL4zQJgTKYJtlqByV+ummg5LK0xQw0P2LURRLPARD5eiuxQWxjJa3Mr7BFMyy0hOVrURcDDqpof18IMOf0ZRhAz5DUCBJddNA1rHnlJyQTKP/1QYQ9gDJEVJ9Qapg7DlsHPmIlKoYGA0wgdozWHcy1haGjuL6e+AgVmiJyMJUsKOWHShGAyTt8gTRhik6TRI7OMnK5GM3Kqw+zEZzvsysztF5gh2LW0DlYHJDPRB8Cx0yOdmCGnFpGfnLC0mknepUWUhYEn2zj+NakJ0sHYj6woGlRbansC7nEDtRY6oCdRyfn29CAtUQpx0gqYYaFHGBr04ngPZagxhjowddd1vMPlTNxxdBFckFc1GHRBwZwIr53DcwgAA/9nYoZM8tM9lofMPqZmapjkEK5VJ695MAyjVymGPaHreEHgeg77lemB9KqntjNN4Pla33GIxGtPJoSMluPECfVW0Bw7njNdVMvRXpEeYl3C3HvW1yIKq7DpT4JVaxo7PNZdYecYeHDvh00qbIPIheaWP1JdYb9YtioTd7tROTUVKlSoUKFChQoVKlSoUOFfif8HYviakZkESDcAAAAASUVORK5CYII="/>
          <p:cNvSpPr>
            <a:spLocks noChangeAspect="1" noChangeArrowheads="1"/>
          </p:cNvSpPr>
          <p:nvPr/>
        </p:nvSpPr>
        <p:spPr bwMode="auto">
          <a:xfrm>
            <a:off x="155575" y="-914400"/>
            <a:ext cx="65436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data:image/png;base64,iVBORw0KGgoAAAANSUhEUgAAAaEAAAB5CAMAAACnbG4GAAAA/1BMVEX///86TVksld3/xCXjbx41SVUzR1Te4eMjPEowRVL8/Pw7T1x6hYxKWmXx8vNjcnsqQU+FkJdte4NBVWG0ur/Gys3c3uDV2Nnr7e6lrbIfOUiwtrrl5+niZwD29/i6wMP/wACepqtVZW8AjNqRmZ9RYmzAxclzf4eCjJOZoafx+P3207/54dLiaxL/4p/ywKLrmmr/+/L/xyz/8dDnh07/ykP/zFX/89mezfKJv+r/57ATMkJJouHo9Ptytef/7cLwtpWt0vDmgTzuq4Xldyz43Mvzybb/24T/yz/87+bJ4vX/+ek6nN8AJjnso3jrnGv/35Ha7PxeqeP/1WrlezcQ83qfAAATRklEQVR4nO1dC3fTuNa1S+VYdhwrcRw7jzpNyBMoUEqZgfIYGLhQmDt3Br7//1s+yZZkyZYTNw/S6XivWWtoYsuStnS0z9GRo2kVKlSoUKFChQoVKlSoUKFChQoVKlT4R+GBdegaVFiJ99/fvjl0HSoU4+vr+0dHR18PXY0KBXjz9ijBr4euSQUl3v9BCTq6/7ZajG4f3ry9f8Rx//uDQ9enQgbpBErwuqLoduHXoyyqWXSb8EC0cHfO0M2GCYJDV2RzvHmd44fg7aHrtSPYJiLozZn8aYRhVO7WMGzsrVo3QAFBR/ffH7pmu4EDdAKjnjAUTca20/JL3NhZOLbTHOy3diXw5g81QZiiu+G6ygyFUwR0AHrdtff5EOIrod7Zew1Xo2gG3R1BJzPUhHqCcN19Hr3P3X8VV+L90f28TGB4eeDK7QQyQzYlCPXX3BaY9MreWi73jTe/fi+0c38funI7gMRQCGi/w+aa22aIXmnWfkYtV8P6+2XBYnQXwj8SQ5bO5tC6hcjnc0jUClHQPNCUepD3WWPcAbEgWzmXrkPmOgEQ0QuBzj9qDBeOeXWwKWW9VDH0/VDV2R1khmoe6Xlgjtbe10fkRgCpMG+MppCoO/OA8vurStb981eijD9Ucz3bdtYTpGntsW3bLvOcOldJOYdkSHvwPS/r/vl7RRmGNG3Q6ZSMKQSd1KR16Lp0UIY07WWOotcHrc8ukGNoM9wShvKL0X0xbaG2PFjNNsfdYkjTsr6RFJ3rXpWx37cMO2KodlsYyoXpxLhCC6BJ8a1hsGyNPW/sTtrE0EedGkXG6g/ox51Gg16S9F3oN13HG8+7HXVfRrXZxHU9z3Hro4D0k0ULoh7KAH/t4G+XgeSyZOJyrFKZZzQ6/Yk7JoUvusn97MKBZpFqMg8W+bT2ES8qo78j/nnJ5e6GeJ9ZioRNiJqHffEiQxcupwgC3BsAQATcZRg6uh3DGMpX2hQo6MPkX6S7w0lyPzCQMVfs5YQjV0fQiB9gQOTMfa3hxU8AcXigs/Do/RCNu0LfZOJyIH6i7kn7CoOJC1ntDYSmddzptPpgrkVmfAsFq31niOg/ocyEnzzC1sc72rv45d2rV58/P3716uJb/HdGcws7eX0yjAqiwn0dsoBK7Ochx5pQny8TewzoYASONkz+2cP9MbOF+43cVA0nCInlJx5NEtw05viCCYLCl2iacqyMnAKRoVq9B+XC0Sy9r6VFPT0PM9AAvQm1pbqydhcO5pvg26sfz+7dO01w79nlZ8zS14yYS6XCOK4RHObLsZoo0wDY5GurbkpWZ8QaMGKxL9zYkdxFOmpKVqjtQT0DfJPmJf051sJW5vkA8l5Tx7YFhrq6kev/sAxDfAjKSxybbTtYsS4+Pzu9J+H09PKvzCRKGaJrJdDzcY9llqCYxykbY2Ic2WrR/gABYwjNhrn7kTAArZE8f5ILNIGhVo5AHbGBtIahqGnm7sXTuwxDAauVJ3IxoOUBd9ug5rsXGXooSRcvCxhijTOmWfsasA7CS5BJFwtc6TYLbc2FuobMyI15/BgsFD0AUzsl9SEAsXEBbtqJYMLKBOJ1QRmGLBfJZZOr48D3eoY0lw1B0az0mY1Yt7+xBt9+qOghDD3+W83QgDc/F7l36bSA7sgP2qO5g4wpIYM2UhpjbZQ2gCnY+DKAyALEHxKvLjGW6QQxoOO6WHIhiIjud8WpZSCHfMM/Ao5VgqFFWjg0pqxwX2bovyTRgV2GElwFaVvEldaa0xrY2xm5xwX8YPyQt125UhDbIi9FrKMhWzwGbWci3iKaubqRsjYQJgcaDzudoOvwpzAzzrfSMD/1YBBFUaPmN3VfZgjAuT9ohDVhxaJPXclQm3c81Jtx4WHHX4CaxJDl+37QZ2q7HfgxcAGhx4ZgutKGdBkCrW34+aY2cBTnb0WGmNr2heUUAMnOdak+EjVbLEC5bEu/CaeswwRq8RUGXdmtBeszKoWiMaMB1cVRaUkMAY/nhvA1EThxv61iaMC6WDcnjUzhKUMxlB4rm96pLuH7SkQOboyLL6sIOj2XFiLqsUaOaFHgQiyPttrIbVtGvAu5uGBEmzNNYihtz5gpicTMdTljzdzKKzAkqJclG0uJCl7FEM9aAHkfIsOQMurDPgTcJHM5P91ip+/dCnpiqSDu5rGoT1NWS0j0KRdJlxiL3KP6wqKTgI06m0wyzhAU/B+fdjsYkzZabArBea70lCFD8kjYLcnysIKhiLGvCpWUYSiVq8xpjegna3fZV+DVqgmUMCQm2SdCYZT1N8aCH71gS0suFGD1xL4isEVKUobE6cH63Sbzgs05kBOQwpWGbPO5tIwVygqGukxsqvJ5SjE0zK60TIH3Nk/ieryGoAxDf8Q3jXL+hqgl2bzAi0HWEHGtwGJnlLJECtfyRkJLffJ4nrIeVeYVcLUrO/XcuBqiJsszxGWXygkvx1DoCMuq0FNgqu79Eni3jqAMQ/Ey1M07dbqRktFh/gJArUxb2ZBiY4yavdglFESg1P1MXxGPg/WTbqqikIwJmBG2I3FkFzPUYN6/reqpUgyl5dGPmZHbeBNgPUH3Tr+JSuErHidzBUHSoHa5zjOQ0RQzbi2XtTPuH4tqbXozY0jy+DRfYIg5i0o7xBiSTC4BE+ixLS1miD1esYBqZRkaMBGetKhB62tvmm/yy7NiYu59uXzx4sXlF0ltv9WsmZMPW5GaC1olsAWhBw0xK5pphSS5NvToX0kD1jPUEfs6B8aQm2GI9VNsPYsZYrEmdXZjOYYiGsQiIRKNF6keUCVw/qWQns/vfjmPr/l2Eb09uo9x9Prl+zfa0FXExPSs6e+bUmDbrHP6mCVJxhh1FlgYaD1Ds5WdWMSQxgQK6d1ihphQMJUHV8oxlPq88aCj625mYSyPH2obd/rjnXb98M/nH09OTj48/9QIk/7DrvsCqPnRzUxkPZCDz9Dm04iu+8nKQ1UfY+QGDKnW8lvBkMacVjIEqXCgvvLNUaCzLy+0a8zO2dkxxtnJw7bjzjFaJEKlpAdXp5Xtk0HdEI0h0FmrWVzBqKXxAeY93IAh5aC8FQwxF5WEsmljN3WGzi+VE+gvbN1+PzlmOHu0RMDAAOrZE9faUTgngWuKm3BT1mu0pWSMBZRftjKXZ0i9G1bEENMXUoy6mCH1BC3LEJOrZBeMGgyzzPEkFVSu0LN3+Ivrj8cpzufF1CQAU7VSCbtjyCcSYnqTagWi5mgEB7AGrGeIqbLVWi7LENcXhNdihniYXTnkyzLElCxZaamNUKr3MlAIhS8X5ItPJzdhCHiFUrLh87003m0D2lTU0BLdA/j0Ws8QU2W6oXocV9uZKc27npRbzBCnX+lelmaIPg07rTUvHRibIbcQncYEab+f3YAhY/XGR59d57G4B+0UTAPKNGA9QxoPbKssEfdYMwyxMJQu+LwKhkI2mgzVQlSaISpXwTT0YfrYDfEiQ9C75OPnEkN1pf/DAMdrnDG+kcIznpO2wSYdswYvoARDrDJ5NaAVRn0GbIsmXi6LGWK+TBqzEVHEUL75dPVBQVL4xs4QwYVM0Ofk0+v/EwjCSqFIwcX97K5LMWqwbmMM0bgCcCdG0mTe1yUYYqFJZRyFMZRJCeAZHnG4b0XklIcboWIzp4AhlFcBNFILl0nIZ+3RpJX4S7Rzl4mPqj06Fhl62M7EsQUANFmbHhHRuEEqaOjOPU05E5zPEgzxnXRxl4yB7z5I9PEEj6QGKxgS9njz/Z5haMAepYhu0GAc2w7c7gzYZd7GaQ9FI3fypFbIEHTUMlKyuyxSlRr3hlQISs1VCYaENCI0Eg0d+Xe6gyfsaNY8PrPi61ft4M25rjHa4tBT7LGGDr3SyS/D0piGyihfeQh27pJ99lCUcmdP2UZ1jh+j4ITgoLdIO8hawFxLxJVNtPllGEonEbawbcqR5S/IjBLyFHjd+unGdlLqKoYCoXWtIeUomtVFhUEZanCTGi/ElmjspR7b2BliSJ0iNoW0/4gMHZ+c59IT4xagepFE6CID2c12MGg0OsMxi4IITATCyibqpjIMacM0FwogNF5MJq0xQogUL+b64Pr12/2FnaaG0AV7ZSbJKLVzBoJuExc+NZEp+lFsdzDdMTc91zHG4pyTdqBvTEkWnylFL/gnGYae1MYgkwIKkLMolnDxFIFI9xwnze0V8t2EfAV5US/FkNx8YMAkv5rE+aRsLNzFCKWTFTi0wisZiuZS4RAmyX5iTJwx5JvChcCQxImwMGy+M8RB/dbTx/wTmaGz51YUjBzcE7i6Rvw/0Bqu8IGUVhFJXls3XUxEoVOOIauumtOmJuYp5L7m50/X5MtFrkK5ZnJOKXQpfi8xZKU7ZMXufHl8iyl69o1/ICkFTNF/yIcNvz9qLhaLSXfdW6UCRRuR7GGkWkE6c1COIawWzPwYEHI+QStnl4001WVdVvCipxhgAwVDvjTdpnJiOXd+Va7VjRHv431O/5bUNmbo480Sjru5/jPAKFME6xhZq5ZlSPPHuV0QItp5XK6RyexGbprIsS6z3uo7uSFGJmCOIU1yFD3Jg474u05285K0i9N7p6/SPyWPlaxEv92otMZwihBff8j5HTdXTZbM3JNsQO0qybDtSa6Of5Xm3fJn9O0kHzx5BkSIpDAKkdOhx6qAvzT6Qvd5SWlmsmu4SN5lhnRhLg9GuP7cTOHFCE0xwTa9T4gQtHkzAbTlGAd1Aulu//a4eHZ6Lvz5/CxD0cMbllfrL1yvRwCm9X5+zbLyA5Kg0W/H6Eu8DdinsrYPli0HkkdgKdXsxnNEim3PFlOEv4XTphwgGCaltZN1KaB/DTOnspauR+7uIVx40gD5PlrhbguY+CpjOu9LVASU4K0yTSX88kL8688MQ8cfP924xKgRxmioBhHPVtjKBljsEax3M7sPydcbHnyLsoWvrEOmlUwp0BymnUCcQrLLGi9FZ9e7e1S6AWFslW2eR+Ee688GjxYr9wJ3gOsPxzmKbmroViCaMhuw47fp3RaGWCKzsfWhrkL8njVzGL/t6mlRncWat4xY5XBLGOqwQJMi7r0rXGfNHJELzx/tpOz0jCna9Yu/bgdDPiNIlfy/M2TVXGzpTv63PUfWkOtYuNW+iQq3gaFGnbtiYJ+vnvukYIj4rk8/bWXrIj8NqsD5zo30wRmywu40beDOR6CEp0qK8Dz68NvNlTdD2zFTR3DLc50qHJqhqClkfKJdr7IZXCsJijk6OX66ofaepeFgAPbwVuRDMySd7d37O4WfKMQC0wx/bmifQjudQTtztgUcnKG+sBu1/zqoxEJC0NNNFxBrzo7xg90EFDM4OEPswJpuzn/C7w9cf1BTdPK/zctM8m4Bau1H5bBYy+G0XGIkDPBz3ur2SGnnNjZxBCRDDkCvv6cebNkegX04hshmhgHzsfw9IReeO77xTkQWPdSbdvdmABoM+3rAWsxMhOb7iyTk8CRr584+bhmeW3YP/cMW+8Vg0v+5wyMj6E4+7CbwU2F3ECk6O/n9DvyowJ3Dw4/M0p083zyYUGGPeHScnJY8+/N8/cUVDoHzpyfYwD39l61AA9/fR9RjT3hy/HyHO6z/DHRN46r42xr9PcrhDCu3DvlHrOAs8juVTGuHQXe57Ac/R9o9+vcZuC7Se8Xf9mmCGCJvTRj1ELqKExIG6W9URkvHRBDSLyrsHl24kiFEEtMxATFDkL2BkSQ7J5mSgY5IoiDGwX+T7a5iLUPesotB/NMm1G0Qp5y6hp0EBcm7Ho1W1/e7k0OnHd1ZJAx1fLLNGA0GA9LRFv1//GtR6TsXF9Abx28cwLy4XnwQfQF3ceahwipghlDH66HeeKANzN4VSZAfXZn/zTNkzQ1vYpMD7W0ERjZwG1rH3uqdjBXKgOyTeCYCOhyHWt0gr/C08P9oCiazcqNZfBjK8z2SGleHdgCAF5I3YsGfFd7+1yLeyerPXKibXXL6Avd46AD28sZYKWCY9fjlRPZgDMyGhmC9ZhOGJnCrF89WKANi5YL4zQJgTKYJtlqByV+ummg5LK0xQw0P2LURRLPARD5eiuxQWxjJa3Mr7BFMyy0hOVrURcDDqpof18IMOf0ZRhAz5DUCBJddNA1rHnlJyQTKP/1QYQ9gDJEVJ9Qapg7DlsHPmIlKoYGA0wgdozWHcy1haGjuL6e+AgVmiJyMJUsKOWHShGAyTt8gTRhik6TRI7OMnK5GM3Kqw+zEZzvsysztF5gh2LW0DlYHJDPRB8Cx0yOdmCGnFpGfnLC0mknepUWUhYEn2zj+NakJ0sHYj6woGlRbansC7nEDtRY6oCdRyfn29CAtUQpx0gqYYaFHGBr04ngPZagxhjowddd1vMPlTNxxdBFckFc1GHRBwZwIr53DcwgAA/9nYoZM8tM9lofMPqZmapjkEK5VJ695MAyjVymGPaHreEHgeg77lemB9KqntjNN4Pla33GIxGtPJoSMluPECfVW0Bw7njNdVMvRXpEeYl3C3HvW1yIKq7DpT4JVaxo7PNZdYecYeHDvh00qbIPIheaWP1JdYb9YtioTd7tROTUVKlSoUKFChQoVKlSoUOFfif8HYviakZkESDcAAAAASUVORK5CYII="/>
          <p:cNvSpPr>
            <a:spLocks noChangeAspect="1" noChangeArrowheads="1"/>
          </p:cNvSpPr>
          <p:nvPr/>
        </p:nvSpPr>
        <p:spPr bwMode="auto">
          <a:xfrm>
            <a:off x="612775" y="-457200"/>
            <a:ext cx="65436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8" name="Picture 14" descr="http://images.techhive.com/images/article/2013/06/emc-100044098-gallery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66" b="15844"/>
          <a:stretch/>
        </p:blipFill>
        <p:spPr bwMode="auto">
          <a:xfrm>
            <a:off x="683568" y="5157192"/>
            <a:ext cx="3659787" cy="106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molecularecologist.com/wp-content/uploads/2013/11/github-logo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1" r="18329"/>
          <a:stretch/>
        </p:blipFill>
        <p:spPr bwMode="auto">
          <a:xfrm>
            <a:off x="6117079" y="2996952"/>
            <a:ext cx="1773942" cy="183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12hoy26budd28l29v3kl2fq1.wpengine.netdna-cdn.com/wp-content/uploads/2015/02/logo-figshar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379" y="5157192"/>
            <a:ext cx="2762452" cy="104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39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2"/>
          <p:cNvSpPr>
            <a:spLocks noGrp="1"/>
          </p:cNvSpPr>
          <p:nvPr>
            <p:ph type="title"/>
          </p:nvPr>
        </p:nvSpPr>
        <p:spPr bwMode="auto">
          <a:xfrm>
            <a:off x="460375" y="404812"/>
            <a:ext cx="4348857" cy="1476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 smtClean="0">
                <a:latin typeface="Arial Bold" pitchFamily="34" charset="0"/>
                <a:ea typeface="ＭＳ Ｐゴシック" pitchFamily="34" charset="-128"/>
                <a:cs typeface="Arial Bold" pitchFamily="34" charset="0"/>
              </a:rPr>
              <a:t>Infrastructure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540768" y="1412776"/>
            <a:ext cx="8175625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0C30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0C30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0C30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0C30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0C30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•"/>
            </a:pPr>
            <a:r>
              <a:rPr lang="en-GB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Non-EPSRC researchers</a:t>
            </a:r>
          </a:p>
          <a:p>
            <a:pPr>
              <a:buFontTx/>
              <a:buChar char="•"/>
            </a:pPr>
            <a:endParaRPr lang="en-GB" altLang="en-US" sz="24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buFontTx/>
              <a:buChar char="•"/>
            </a:pPr>
            <a:r>
              <a:rPr lang="en-GB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Alternative storage allocated from IT Services</a:t>
            </a:r>
          </a:p>
          <a:p>
            <a:pPr>
              <a:buFontTx/>
              <a:buChar char="•"/>
            </a:pPr>
            <a:endParaRPr lang="en-GB" altLang="en-US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buFontTx/>
              <a:buChar char="•"/>
            </a:pPr>
            <a:r>
              <a:rPr lang="en-GB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Guidance on external data repositories and journals for publishing</a:t>
            </a:r>
          </a:p>
          <a:p>
            <a:pPr>
              <a:buFontTx/>
              <a:buChar char="•"/>
            </a:pPr>
            <a:endParaRPr lang="en-GB" altLang="en-US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buFontTx/>
              <a:buChar char="•"/>
            </a:pPr>
            <a:r>
              <a:rPr lang="en-GB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Goal = provide data storage, sharing and publishing facilities for all researchers once pilot has been evaluated</a:t>
            </a:r>
          </a:p>
        </p:txBody>
      </p:sp>
    </p:spTree>
    <p:extLst>
      <p:ext uri="{BB962C8B-B14F-4D97-AF65-F5344CB8AC3E}">
        <p14:creationId xmlns:p14="http://schemas.microsoft.com/office/powerpoint/2010/main" val="86765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2"/>
          <p:cNvSpPr>
            <a:spLocks noGrp="1"/>
          </p:cNvSpPr>
          <p:nvPr>
            <p:ph type="title"/>
          </p:nvPr>
        </p:nvSpPr>
        <p:spPr bwMode="auto">
          <a:xfrm>
            <a:off x="460375" y="404812"/>
            <a:ext cx="4348857" cy="1476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 smtClean="0">
                <a:latin typeface="Arial Bold" pitchFamily="34" charset="0"/>
                <a:ea typeface="ＭＳ Ｐゴシック" pitchFamily="34" charset="-128"/>
                <a:cs typeface="Arial Bold" pitchFamily="34" charset="0"/>
              </a:rPr>
              <a:t>Draft Policy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540768" y="1412776"/>
            <a:ext cx="8175625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0C30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0C30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0C30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0C30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60C30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Tx/>
              <a:buChar char="•"/>
            </a:pPr>
            <a:r>
              <a:rPr lang="en-GB" alt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  <a:t>In consultation</a:t>
            </a:r>
          </a:p>
          <a:p>
            <a:pPr>
              <a:spcAft>
                <a:spcPts val="600"/>
              </a:spcAft>
              <a:buFontTx/>
              <a:buChar char="•"/>
            </a:pPr>
            <a:r>
              <a:rPr lang="en-GB" alt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  <a:t>Mandatory for EPSRC funded researchers</a:t>
            </a:r>
          </a:p>
          <a:p>
            <a:pPr>
              <a:spcAft>
                <a:spcPts val="600"/>
              </a:spcAft>
              <a:buFontTx/>
              <a:buChar char="•"/>
            </a:pPr>
            <a:r>
              <a:rPr lang="en-GB" alt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  <a:t>Aspirational for all others until the infrastructure is available </a:t>
            </a:r>
          </a:p>
          <a:p>
            <a:pPr>
              <a:buFontTx/>
              <a:buChar char="•"/>
            </a:pPr>
            <a:endParaRPr lang="en-GB" altLang="en-US" sz="240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342900" lvl="1" indent="-342900">
              <a:buFontTx/>
              <a:buChar char="•"/>
            </a:pPr>
            <a:r>
              <a:rPr lang="en-GB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“</a:t>
            </a:r>
            <a:r>
              <a:rPr lang="en-GB" dirty="0"/>
              <a:t>Every research project should produce a Data Management Plan (DMP) before the </a:t>
            </a:r>
            <a:r>
              <a:rPr lang="en-GB" dirty="0" smtClean="0"/>
              <a:t>project commences</a:t>
            </a:r>
            <a:r>
              <a:rPr lang="en-GB" dirty="0"/>
              <a:t>, or prior to submission of a grant </a:t>
            </a:r>
            <a:r>
              <a:rPr lang="en-GB" dirty="0" smtClean="0"/>
              <a:t>application”</a:t>
            </a:r>
            <a:endParaRPr lang="en-GB" dirty="0"/>
          </a:p>
          <a:p>
            <a:pPr>
              <a:buFontTx/>
              <a:buChar char="•"/>
            </a:pPr>
            <a:endParaRPr lang="en-GB" alt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53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 bwMode="auto">
          <a:xfrm>
            <a:off x="511175" y="495300"/>
            <a:ext cx="8175625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 smtClean="0">
                <a:latin typeface="Arial Bold" pitchFamily="34" charset="0"/>
                <a:ea typeface="ＭＳ Ｐゴシック" pitchFamily="34" charset="-128"/>
                <a:cs typeface="Arial Bold" pitchFamily="34" charset="0"/>
              </a:rPr>
              <a:t>Existing Support</a:t>
            </a:r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48" t="11447" r="5373" b="1398"/>
          <a:stretch>
            <a:fillRect/>
          </a:stretch>
        </p:blipFill>
        <p:spPr bwMode="auto">
          <a:xfrm>
            <a:off x="663284" y="1412776"/>
            <a:ext cx="408622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6" descr="http://www.seo-alien.com/wp-content/uploads/2011/03/TwitterIcon-450x45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12775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1"/>
          <p:cNvSpPr txBox="1">
            <a:spLocks noChangeArrowheads="1"/>
          </p:cNvSpPr>
          <p:nvPr/>
        </p:nvSpPr>
        <p:spPr bwMode="auto">
          <a:xfrm>
            <a:off x="6012160" y="1569907"/>
            <a:ext cx="26554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000" dirty="0">
                <a:solidFill>
                  <a:prstClr val="black"/>
                </a:solidFill>
              </a:rPr>
              <a:t>@</a:t>
            </a:r>
            <a:r>
              <a:rPr lang="en-GB" altLang="en-US" sz="2000" dirty="0" err="1">
                <a:solidFill>
                  <a:prstClr val="black"/>
                </a:solidFill>
              </a:rPr>
              <a:t>OpenDataSalford</a:t>
            </a:r>
            <a:endParaRPr lang="en-GB" altLang="en-US" sz="20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3284" y="5121957"/>
            <a:ext cx="2584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5"/>
              </a:rPr>
              <a:t>www.salford.ac.uk/rdm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5148064" y="2924944"/>
            <a:ext cx="3744416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000" b="1" dirty="0" smtClean="0">
                <a:solidFill>
                  <a:schemeClr val="tx2"/>
                </a:solidFill>
              </a:rPr>
              <a:t>Enquiry Service: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2000" b="1" dirty="0" smtClean="0">
              <a:solidFill>
                <a:schemeClr val="tx2"/>
              </a:solidFill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000" b="1" dirty="0" smtClean="0">
                <a:solidFill>
                  <a:schemeClr val="tx2"/>
                </a:solidFill>
              </a:rPr>
              <a:t>E: </a:t>
            </a:r>
            <a:r>
              <a:rPr lang="en-GB" altLang="en-US" sz="2000" dirty="0" smtClean="0">
                <a:solidFill>
                  <a:prstClr val="black"/>
                </a:solidFill>
                <a:hlinkClick r:id="rId6"/>
              </a:rPr>
              <a:t>researchdata@salford.ac.uk</a:t>
            </a:r>
            <a:endParaRPr lang="en-GB" altLang="en-US" sz="2000" dirty="0" smtClean="0">
              <a:solidFill>
                <a:prstClr val="black"/>
              </a:solidFill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2000" dirty="0">
              <a:solidFill>
                <a:prstClr val="black"/>
              </a:solidFill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000" b="1" dirty="0" smtClean="0">
                <a:solidFill>
                  <a:schemeClr val="tx2"/>
                </a:solidFill>
              </a:rPr>
              <a:t>P: </a:t>
            </a:r>
            <a:r>
              <a:rPr lang="en-GB" altLang="en-US" sz="2000" dirty="0" smtClean="0">
                <a:solidFill>
                  <a:prstClr val="black"/>
                </a:solidFill>
              </a:rPr>
              <a:t>0161 295 6707</a:t>
            </a:r>
            <a:endParaRPr lang="en-GB" alt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43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6"/>
          <p:cNvSpPr>
            <a:spLocks noGrp="1"/>
          </p:cNvSpPr>
          <p:nvPr>
            <p:ph sz="half" idx="1"/>
          </p:nvPr>
        </p:nvSpPr>
        <p:spPr bwMode="auto">
          <a:xfrm>
            <a:off x="685800" y="1655763"/>
            <a:ext cx="7774632" cy="47975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Updated website in August 2015</a:t>
            </a:r>
          </a:p>
          <a:p>
            <a:pPr marL="0" indent="0">
              <a:buNone/>
            </a:pPr>
            <a:endParaRPr lang="en-GB" alt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r>
              <a:rPr lang="en-GB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E- learning modules on Blackboard</a:t>
            </a:r>
          </a:p>
          <a:p>
            <a:endParaRPr lang="en-GB" altLang="en-US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r>
              <a:rPr lang="en-GB" altLang="en-US" dirty="0" err="1" smtClean="0">
                <a:latin typeface="Arial" charset="0"/>
                <a:ea typeface="ＭＳ Ｐゴシック" pitchFamily="34" charset="-128"/>
                <a:cs typeface="Arial" charset="0"/>
              </a:rPr>
              <a:t>SPoRT</a:t>
            </a:r>
            <a:r>
              <a:rPr lang="en-GB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 Training Sessions</a:t>
            </a:r>
          </a:p>
          <a:p>
            <a:endParaRPr lang="en-GB" altLang="en-US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r>
              <a:rPr lang="en-GB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Other Training Sessions</a:t>
            </a:r>
          </a:p>
          <a:p>
            <a:endParaRPr lang="en-GB" altLang="en-US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r>
              <a:rPr lang="en-GB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RDM Champions</a:t>
            </a:r>
          </a:p>
        </p:txBody>
      </p:sp>
      <p:sp>
        <p:nvSpPr>
          <p:cNvPr id="31747" name="AutoShape 4" descr="https://weblearn.ox.ac.uk/access/content/group/e34f4cf9-1ecb-4244-a62b-ba3e96472790/SkTK_pics/penknife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31748" name="AutoShape 6" descr="penknife logo - return to Toolkit home, Alt+Shift+1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31749" name="AutoShape 8" descr="penknife logo - return to Toolkit home, Alt+Shift+1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31751" name="Title 1"/>
          <p:cNvSpPr>
            <a:spLocks noGrp="1"/>
          </p:cNvSpPr>
          <p:nvPr>
            <p:ph type="title"/>
          </p:nvPr>
        </p:nvSpPr>
        <p:spPr bwMode="auto">
          <a:xfrm>
            <a:off x="511175" y="495300"/>
            <a:ext cx="8175625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 smtClean="0">
                <a:latin typeface="Arial Bold" pitchFamily="34" charset="0"/>
                <a:ea typeface="ＭＳ Ｐゴシック" pitchFamily="34" charset="-128"/>
                <a:cs typeface="Arial Bold" pitchFamily="34" charset="0"/>
              </a:rPr>
              <a:t>Support in Development</a:t>
            </a:r>
          </a:p>
        </p:txBody>
      </p:sp>
    </p:spTree>
    <p:extLst>
      <p:ext uri="{BB962C8B-B14F-4D97-AF65-F5344CB8AC3E}">
        <p14:creationId xmlns:p14="http://schemas.microsoft.com/office/powerpoint/2010/main" val="299849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6"/>
          <p:cNvSpPr>
            <a:spLocks noGrp="1"/>
          </p:cNvSpPr>
          <p:nvPr>
            <p:ph sz="half" idx="1"/>
          </p:nvPr>
        </p:nvSpPr>
        <p:spPr bwMode="auto">
          <a:xfrm>
            <a:off x="635464" y="4365104"/>
            <a:ext cx="4248472" cy="11521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en-GB" altLang="en-US" sz="1800" dirty="0" smtClean="0">
                <a:latin typeface="Arial" charset="0"/>
                <a:ea typeface="ＭＳ Ｐゴシック" pitchFamily="34" charset="-128"/>
                <a:cs typeface="Arial" charset="0"/>
              </a:rPr>
              <a:t>Free online interactive training modules from the University of Edinburgh</a:t>
            </a:r>
          </a:p>
          <a:p>
            <a:pPr marL="0" indent="0">
              <a:buNone/>
            </a:pPr>
            <a:r>
              <a:rPr lang="en-GB" altLang="en-US" sz="1800" dirty="0">
                <a:solidFill>
                  <a:prstClr val="black"/>
                </a:solidFill>
                <a:hlinkClick r:id="rId3"/>
              </a:rPr>
              <a:t>http://datalib.edina.ac.uk/mantra/</a:t>
            </a:r>
            <a:endParaRPr lang="en-GB" altLang="en-US" sz="1800" dirty="0">
              <a:solidFill>
                <a:prstClr val="black"/>
              </a:solidFill>
            </a:endParaRPr>
          </a:p>
          <a:p>
            <a:pPr marL="0" indent="0">
              <a:buFontTx/>
              <a:buNone/>
            </a:pPr>
            <a:endParaRPr lang="en-GB" altLang="en-US" sz="180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1747" name="AutoShape 4" descr="https://weblearn.ox.ac.uk/access/content/group/e34f4cf9-1ecb-4244-a62b-ba3e96472790/SkTK_pics/penknife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31748" name="AutoShape 6" descr="penknife logo - return to Toolkit home, Alt+Shift+1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31749" name="AutoShape 8" descr="penknife logo - return to Toolkit home, Alt+Shift+1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31751" name="Title 1"/>
          <p:cNvSpPr>
            <a:spLocks noGrp="1"/>
          </p:cNvSpPr>
          <p:nvPr>
            <p:ph type="title"/>
          </p:nvPr>
        </p:nvSpPr>
        <p:spPr bwMode="auto">
          <a:xfrm>
            <a:off x="511175" y="495300"/>
            <a:ext cx="8175625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 smtClean="0">
                <a:latin typeface="Arial Bold" pitchFamily="34" charset="0"/>
                <a:ea typeface="ＭＳ Ｐゴシック" pitchFamily="34" charset="-128"/>
                <a:cs typeface="Arial Bold" pitchFamily="34" charset="0"/>
              </a:rPr>
              <a:t>External Resources</a:t>
            </a:r>
          </a:p>
        </p:txBody>
      </p:sp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3" t="11842" r="2882" b="11366"/>
          <a:stretch>
            <a:fillRect/>
          </a:stretch>
        </p:blipFill>
        <p:spPr bwMode="auto">
          <a:xfrm>
            <a:off x="597749" y="1412776"/>
            <a:ext cx="4058883" cy="281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png;base64,iVBORw0KGgoAAAANSUhEUgAAAIgAAAAzCAMAAAB7abDWAAAA/1BMVEX/eAD/gAD1OAD4SAD9YAD2QAD/cAD////+aADzMAD7WAD5UAD1NwD+zADzKwD2PQD/hAD/bwD/dwD/fAD8XQD+mQD/0sL/1MD+ilb9VgD8f1b+yAD+qk3+oHr6e17/6bf+kQD9zcL/yrf/9eL+5KH+n2v/pmv9hFb/7eL+nR3/8+z+qon/kFb9wqT/2cj/lVb7YiD+t53/z7P8mWv/jUf/fR/+pDv/7uP+tY3+5Nb5dFX8wLT+bBX/fx//4sv+wp7/2Ln+q3f/wZb+fy7+k139cSv/kUf+hEn/uon/oFr/l07/s33/z6r+gDj6czv7jW37eED9pIv6ZjD8sJT5Wh4EHliwAAAGoklEQVRYhc1WDVvTSBBeyCZZsmhIupc0VdTiIb30g1rAWixFDpBTAT25//9bbmY/km3SVuV8nuNtmt2dmXfm3c1mW/L4gYA83th4DJ8N3fxvfbLxQEA2Nh8GyPqDwMackM2wFrAZbtZM9662Mj9ZD0u4YQ1uuP4jJrdmCheZVuQnLgJTARO78iZt2A/nTOvSFCpnYQrVMAxLYqiTFabv5Q9d4j4Q2EKcuvvepp9mEgfgmsvRI8vkFqZNpBUjO9zFT1hhunayMFyZHxriGHdNbAXhu+OarYR7/C5c7gXucqeCEeI+q6BWdb29Wkh7hZDV3FIIh3X3K+isSw9Xfmjd9rEKhT7XDsd4udtquzpWW7lTjkPFlUT5MWE6P0chXGLTH2xbOMg7Iefax1XddqscKynaJQu02qEVrW6OaZz2cWniVuJyQPRo3d8JaAne6YR8Hq4R4nAzIzsbrkglt149m2usZWOMthBWIlgmxLnqa9wdPPtmrZklxLn98jqdTNL+l9bQ0dxjE+kMW93RZDI57T67taVYQgRjVEhkAlZkQ76tRWCmhRxY+2hwV+Y6bptlGN5NTECebqvn1G4ZHdtJbryTu2+WkIwHAc8y19+hTBwMEo08bwMGX3gGTg4RKlmAQsYwoUlH5ptcuOBDd6vtyEB+m0pHv59ixMRBstwjARTiXTR2RqP+GHXuyeJYH1YkkHDx0dBu9d35W7sBICQDGgjZFkPE7VuMuFIRGQjBln/tQIHu5TAIhsOrfj5zSm6QiR1gpIf/QH/47WycN8v0JJgX8uaFhTeLhRzADBDuFCad33JbSDaDCTNYHOxnzvCMW0ICmGi+zRUB1vjga7ZIiGCi6z/9zcJTWwgvhOwaIx/CY9gRWohceyg1uSxJAbcmkX0d4yzQICynEQKbE77OYiFdLpAlBA2yZC8Tgu+iEMUJRHaT+509iBDZXgKhgnZgyjgOqInBL09aKBae5Xsu02FAYCJQliCUCuBQrh8NCvnDAFYkwN0AJ0xAs6QltBA8caRN8L7vd1EnCgHLRe4Ppkq4jBEyOeWKC9uniT6EDCnDAiL0CVauyIu8umU5RsCKQGwghehkMPzk+30G2cReksHwte+/y8ypWJ6QmouPTVIFtaAGxByllpBO/ruNl3UhRQ5xBKs9pUZItgNvjH1C20JUrKh7pRhLSFAIefnkUYknz/1smRBKTfL/KEStCKOMgZDp5fRugZBHUgic+kkTzt7gFQjRHLiJfXg0U+iLZgI/EQGcE30BduPXreRSz/dnlzWfbCkjsg8p9HZYIkQm24O7UEKYThKc+v5bpoSAVZzlfhqpzBUh0Mtg810VXKYr6w4x3deIZIkQjBBJE+NAyCtqfhvp+dgfX8iiIATuRzDuUVYFVdxr3/9TVF1aFCkMuM0X7REjhC4QwuDtTVVPCpG1RpU6JbcHB+sRrXnZnBBp/ykhlE7hwYw/UEsIg33gvy9XfHpGSy5jGH9YqjjcrwqJWITQvzU1IUGEvLQHUQyFMM+LvPPmLvyu5B9p5AGf9ZQQugsbYbZ7jtvj6Ko78wVyWSK57AYZb68iWP34ZvcUtpclBHJGGqzrv7++vs6rQgTEMCaFRCBkNkIM4Jz0x2dMU5spVb3PoCSfjeCv0wgjwOpFLGnKubKLGf41kM5ZjvvclI4IysALZ8n034CqEOqhM+lFakVKjA4ZuuCKeimTHeZ9mpQB+VsM8CQXo9jRqUW/vokkB+dJvHlgrdqjoSYZ+F/lGp3B5zjC9IrXS1iR4dOoI0NGH2Plh9WMjPf8L+WcfD4v2ICKkOh7QrxIng7qCLASlULkxOnayUnMigjNVV5Go5OTEzZHl0IilB3jIJbXUiH7kYyJ5QVEmxftpywucilrHKsYL2ap5qor9nQmxY+VEMyLDTKlF4XYeO4zWRqSxYocxVqPV6rqoRBicsSFYDQSZriGQ0wIMWEkJgA0EHmBLepU/wYw8BAv7cUqjqhWJpQtmvaTiBDLJgWgD2NhEnHhU/UKv4lFVSVw4PXTeQxk8QiTKXikhriXLrAaeCW3zlzqqb5InqrgDZYnwxUZrBKykvuTiA+PVgk5+bDKu5I7jzXSIHBB05jrNxoN2ZJG3LB8Fs2KN4B+3GjERazOVS9p52tgKVVsrfHjrSTB0LIV1hrW5mIWcQsdYF3TBaR35bhMZ/vkFwwmRNWRduWQftlXUuz8oGTt10JWugd+tY57ovFQhCxckS341EwLohaaFzK3qqatObcsSbYeBtb+BWadOse6BQwNAAAAAElFTkSuQmCC"/>
          <p:cNvSpPr>
            <a:spLocks noChangeAspect="1" noChangeArrowheads="1"/>
          </p:cNvSpPr>
          <p:nvPr/>
        </p:nvSpPr>
        <p:spPr bwMode="auto">
          <a:xfrm>
            <a:off x="155575" y="-288925"/>
            <a:ext cx="16192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2" name="Picture 4" descr="The collection's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062840"/>
            <a:ext cx="16192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6"/>
          <p:cNvSpPr>
            <a:spLocks noGrp="1"/>
          </p:cNvSpPr>
          <p:nvPr>
            <p:ph sz="half" idx="1"/>
          </p:nvPr>
        </p:nvSpPr>
        <p:spPr bwMode="auto">
          <a:xfrm>
            <a:off x="5652120" y="1772816"/>
            <a:ext cx="3023121" cy="15841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en-GB" altLang="en-US" sz="1800" dirty="0" smtClean="0">
                <a:latin typeface="Arial" charset="0"/>
                <a:ea typeface="ＭＳ Ｐゴシック" pitchFamily="34" charset="-128"/>
                <a:cs typeface="Arial" charset="0"/>
              </a:rPr>
              <a:t>Digital Curation Centre – a national service providing advice and resources for the whole data lifecycle</a:t>
            </a:r>
          </a:p>
          <a:p>
            <a:pPr marL="0" indent="0">
              <a:buFontTx/>
              <a:buNone/>
            </a:pPr>
            <a:r>
              <a:rPr lang="en-GB" altLang="en-US" sz="1800" dirty="0">
                <a:solidFill>
                  <a:prstClr val="black"/>
                </a:solidFill>
                <a:hlinkClick r:id="rId6"/>
              </a:rPr>
              <a:t>http://www.dcc.ac.uk</a:t>
            </a:r>
            <a:r>
              <a:rPr lang="en-GB" altLang="en-US" sz="1800" dirty="0" smtClean="0">
                <a:solidFill>
                  <a:prstClr val="black"/>
                </a:solidFill>
                <a:hlinkClick r:id="rId6"/>
              </a:rPr>
              <a:t>/</a:t>
            </a:r>
            <a:endParaRPr lang="en-GB" altLang="en-US" sz="1800" dirty="0" smtClean="0">
              <a:solidFill>
                <a:prstClr val="black"/>
              </a:solidFill>
            </a:endParaRPr>
          </a:p>
          <a:p>
            <a:pPr marL="0" indent="0">
              <a:buFontTx/>
              <a:buNone/>
            </a:pPr>
            <a:endParaRPr lang="en-GB" altLang="en-US" sz="1800" dirty="0">
              <a:solidFill>
                <a:prstClr val="black"/>
              </a:solidFill>
            </a:endParaRPr>
          </a:p>
          <a:p>
            <a:pPr marL="0" indent="0">
              <a:buFontTx/>
              <a:buNone/>
            </a:pPr>
            <a:endParaRPr lang="en-GB" altLang="en-US" sz="180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2054" name="Picture 6" descr="http://www.data-archive.ac.uk/images/design/logos/uk-data-archive_114x11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591" y="3645024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6"/>
          <p:cNvSpPr>
            <a:spLocks noGrp="1"/>
          </p:cNvSpPr>
          <p:nvPr>
            <p:ph sz="half" idx="1"/>
          </p:nvPr>
        </p:nvSpPr>
        <p:spPr bwMode="auto">
          <a:xfrm>
            <a:off x="5580112" y="4797152"/>
            <a:ext cx="3024336" cy="17476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en-GB" altLang="en-US" sz="1800" dirty="0" smtClean="0">
                <a:solidFill>
                  <a:prstClr val="black"/>
                </a:solidFill>
              </a:rPr>
              <a:t>UK Data Archive - Advice on best practice for creating, preparing, storing and sharing data, in particular social science and humanities data</a:t>
            </a:r>
            <a:endParaRPr lang="en-GB" altLang="en-US" sz="1800" dirty="0">
              <a:solidFill>
                <a:prstClr val="black"/>
              </a:solidFill>
            </a:endParaRPr>
          </a:p>
          <a:p>
            <a:pPr marL="0" indent="0">
              <a:buFontTx/>
              <a:buNone/>
            </a:pPr>
            <a:endParaRPr lang="en-GB" altLang="en-US" sz="180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78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AutoShape 4" descr="https://weblearn.ox.ac.uk/access/content/group/e34f4cf9-1ecb-4244-a62b-ba3e96472790/SkTK_pics/penknife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31748" name="AutoShape 6" descr="penknife logo - return to Toolkit home, Alt+Shift+1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31749" name="AutoShape 8" descr="penknife logo - return to Toolkit home, Alt+Shift+1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31751" name="Title 1"/>
          <p:cNvSpPr>
            <a:spLocks noGrp="1"/>
          </p:cNvSpPr>
          <p:nvPr>
            <p:ph type="title"/>
          </p:nvPr>
        </p:nvSpPr>
        <p:spPr bwMode="auto">
          <a:xfrm>
            <a:off x="511175" y="495300"/>
            <a:ext cx="8175625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 smtClean="0">
                <a:latin typeface="Arial Bold" pitchFamily="34" charset="0"/>
                <a:ea typeface="ＭＳ Ｐゴシック" pitchFamily="34" charset="-128"/>
                <a:cs typeface="Arial Bold" pitchFamily="34" charset="0"/>
              </a:rPr>
              <a:t>External Resources</a:t>
            </a:r>
          </a:p>
        </p:txBody>
      </p:sp>
      <p:sp>
        <p:nvSpPr>
          <p:cNvPr id="2" name="AutoShape 2" descr="data:image/png;base64,iVBORw0KGgoAAAANSUhEUgAAAIgAAAAzCAMAAAB7abDWAAAA/1BMVEX/eAD/gAD1OAD4SAD9YAD2QAD/cAD////+aADzMAD7WAD5UAD1NwD+zADzKwD2PQD/hAD/bwD/dwD/fAD8XQD+mQD/0sL/1MD+ilb9VgD8f1b+yAD+qk3+oHr6e17/6bf+kQD9zcL/yrf/9eL+5KH+n2v/pmv9hFb/7eL+nR3/8+z+qon/kFb9wqT/2cj/lVb7YiD+t53/z7P8mWv/jUf/fR/+pDv/7uP+tY3+5Nb5dFX8wLT+bBX/fx//4sv+wp7/2Ln+q3f/wZb+fy7+k139cSv/kUf+hEn/uon/oFr/l07/s33/z6r+gDj6czv7jW37eED9pIv6ZjD8sJT5Wh4EHliwAAAGoklEQVRYhc1WDVvTSBBeyCZZsmhIupc0VdTiIb30g1rAWixFDpBTAT25//9bbmY/km3SVuV8nuNtmt2dmXfm3c1mW/L4gYA83th4DJ8N3fxvfbLxQEA2Nh8GyPqDwMackM2wFrAZbtZM9662Mj9ZD0u4YQ1uuP4jJrdmCheZVuQnLgJTARO78iZt2A/nTOvSFCpnYQrVMAxLYqiTFabv5Q9d4j4Q2EKcuvvepp9mEgfgmsvRI8vkFqZNpBUjO9zFT1hhunayMFyZHxriGHdNbAXhu+OarYR7/C5c7gXucqeCEeI+q6BWdb29Wkh7hZDV3FIIh3X3K+isSw9Xfmjd9rEKhT7XDsd4udtquzpWW7lTjkPFlUT5MWE6P0chXGLTH2xbOMg7Iefax1XddqscKynaJQu02qEVrW6OaZz2cWniVuJyQPRo3d8JaAne6YR8Hq4R4nAzIzsbrkglt149m2usZWOMthBWIlgmxLnqa9wdPPtmrZklxLn98jqdTNL+l9bQ0dxjE+kMW93RZDI57T67taVYQgRjVEhkAlZkQ76tRWCmhRxY+2hwV+Y6bptlGN5NTECebqvn1G4ZHdtJbryTu2+WkIwHAc8y19+hTBwMEo08bwMGX3gGTg4RKlmAQsYwoUlH5ptcuOBDd6vtyEB+m0pHv59ixMRBstwjARTiXTR2RqP+GHXuyeJYH1YkkHDx0dBu9d35W7sBICQDGgjZFkPE7VuMuFIRGQjBln/tQIHu5TAIhsOrfj5zSm6QiR1gpIf/QH/47WycN8v0JJgX8uaFhTeLhRzADBDuFCad33JbSDaDCTNYHOxnzvCMW0ICmGi+zRUB1vjga7ZIiGCi6z/9zcJTWwgvhOwaIx/CY9gRWohceyg1uSxJAbcmkX0d4yzQICynEQKbE77OYiFdLpAlBA2yZC8Tgu+iEMUJRHaT+509iBDZXgKhgnZgyjgOqInBL09aKBae5Xsu02FAYCJQliCUCuBQrh8NCvnDAFYkwN0AJ0xAs6QltBA8caRN8L7vd1EnCgHLRe4Ppkq4jBEyOeWKC9uniT6EDCnDAiL0CVauyIu8umU5RsCKQGwghehkMPzk+30G2cReksHwte+/y8ypWJ6QmouPTVIFtaAGxByllpBO/ruNl3UhRQ5xBKs9pUZItgNvjH1C20JUrKh7pRhLSFAIefnkUYknz/1smRBKTfL/KEStCKOMgZDp5fRugZBHUgic+kkTzt7gFQjRHLiJfXg0U+iLZgI/EQGcE30BduPXreRSz/dnlzWfbCkjsg8p9HZYIkQm24O7UEKYThKc+v5bpoSAVZzlfhqpzBUh0Mtg810VXKYr6w4x3deIZIkQjBBJE+NAyCtqfhvp+dgfX8iiIATuRzDuUVYFVdxr3/9TVF1aFCkMuM0X7REjhC4QwuDtTVVPCpG1RpU6JbcHB+sRrXnZnBBp/ykhlE7hwYw/UEsIg33gvy9XfHpGSy5jGH9YqjjcrwqJWITQvzU1IUGEvLQHUQyFMM+LvPPmLvyu5B9p5AGf9ZQQugsbYbZ7jtvj6Ko78wVyWSK57AYZb68iWP34ZvcUtpclBHJGGqzrv7++vs6rQgTEMCaFRCBkNkIM4Jz0x2dMU5spVb3PoCSfjeCv0wgjwOpFLGnKubKLGf41kM5ZjvvclI4IysALZ8n034CqEOqhM+lFakVKjA4ZuuCKeimTHeZ9mpQB+VsM8CQXo9jRqUW/vokkB+dJvHlgrdqjoSYZ+F/lGp3B5zjC9IrXS1iR4dOoI0NGH2Plh9WMjPf8L+WcfD4v2ICKkOh7QrxIng7qCLASlULkxOnayUnMigjNVV5Go5OTEzZHl0IilB3jIJbXUiH7kYyJ5QVEmxftpywucilrHKsYL2ap5qor9nQmxY+VEMyLDTKlF4XYeO4zWRqSxYocxVqPV6rqoRBicsSFYDQSZriGQ0wIMWEkJgA0EHmBLepU/wYw8BAv7cUqjqhWJpQtmvaTiBDLJgWgD2NhEnHhU/UKv4lFVSVw4PXTeQxk8QiTKXikhriXLrAaeCW3zlzqqb5InqrgDZYnwxUZrBKykvuTiA+PVgk5+bDKu5I7jzXSIHBB05jrNxoN2ZJG3LB8Fs2KN4B+3GjERazOVS9p52tgKVVsrfHjrSTB0LIV1hrW5mIWcQsdYF3TBaR35bhMZ/vkFwwmRNWRduWQftlXUuz8oGTt10JWugd+tY57ovFQhCxckS341EwLohaaFzK3qqatObcsSbYeBtb+BWadOse6BQwNAAAAAElFTkSuQmCC"/>
          <p:cNvSpPr>
            <a:spLocks noChangeAspect="1" noChangeArrowheads="1"/>
          </p:cNvSpPr>
          <p:nvPr/>
        </p:nvSpPr>
        <p:spPr bwMode="auto">
          <a:xfrm>
            <a:off x="155575" y="-288925"/>
            <a:ext cx="16192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Content Placeholder 6"/>
          <p:cNvSpPr>
            <a:spLocks noGrp="1"/>
          </p:cNvSpPr>
          <p:nvPr>
            <p:ph sz="half" idx="1"/>
          </p:nvPr>
        </p:nvSpPr>
        <p:spPr bwMode="auto">
          <a:xfrm>
            <a:off x="580216" y="1556793"/>
            <a:ext cx="3432480" cy="36724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tx2"/>
                </a:solidFill>
              </a:rPr>
              <a:t>Data journals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altLang="en-US" sz="180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1026" name="Picture 2" descr="http://libraryconnect.elsevier.com/sites/default/files/styles/article_main_image/public/field/image/re3data_390.gif?itok=wNK0OF8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9" b="19134"/>
          <a:stretch/>
        </p:blipFill>
        <p:spPr bwMode="auto">
          <a:xfrm>
            <a:off x="4968044" y="2060848"/>
            <a:ext cx="2880320" cy="105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nadigest.org/wp-content/uploads/2014/06/datajournal-300x5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270319"/>
            <a:ext cx="285750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openhealthdata.metajnl.com/local/images/header_middl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212976"/>
            <a:ext cx="2857499" cy="82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openarchaeologydata.metajnl.com/static/images/head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90" y="4293097"/>
            <a:ext cx="2895486" cy="63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68044" y="1526459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2"/>
                </a:solidFill>
              </a:rPr>
              <a:t>Data Repositories</a:t>
            </a:r>
            <a:endParaRPr lang="en-GB" sz="2000" dirty="0">
              <a:solidFill>
                <a:schemeClr val="tx2"/>
              </a:solidFill>
            </a:endParaRPr>
          </a:p>
        </p:txBody>
      </p:sp>
      <p:pic>
        <p:nvPicPr>
          <p:cNvPr id="1036" name="Picture 12" descr="http://www.opendoar.org/images/OpenDOA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44" y="3388158"/>
            <a:ext cx="2880320" cy="64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iki.datadryad.org/images/9/91/Dryad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472389"/>
            <a:ext cx="2088232" cy="116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rmets.org/sites/rmets.org/files/news_images/gdj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75" b="40239"/>
          <a:stretch/>
        </p:blipFill>
        <p:spPr bwMode="auto">
          <a:xfrm>
            <a:off x="579717" y="5297802"/>
            <a:ext cx="3619500" cy="68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82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oS template_no_logo_white">
  <a:themeElements>
    <a:clrScheme name="UoS01">
      <a:dk1>
        <a:sysClr val="windowText" lastClr="000000"/>
      </a:dk1>
      <a:lt1>
        <a:sysClr val="window" lastClr="FFFFFF"/>
      </a:lt1>
      <a:dk2>
        <a:srgbClr val="C60C30"/>
      </a:dk2>
      <a:lt2>
        <a:srgbClr val="FFFFFF"/>
      </a:lt2>
      <a:accent1>
        <a:srgbClr val="C60C30"/>
      </a:accent1>
      <a:accent2>
        <a:srgbClr val="009AA6"/>
      </a:accent2>
      <a:accent3>
        <a:srgbClr val="920075"/>
      </a:accent3>
      <a:accent4>
        <a:srgbClr val="BED600"/>
      </a:accent4>
      <a:accent5>
        <a:srgbClr val="E37222"/>
      </a:accent5>
      <a:accent6>
        <a:srgbClr val="782327"/>
      </a:accent6>
      <a:hlink>
        <a:srgbClr val="002060"/>
      </a:hlink>
      <a:folHlink>
        <a:srgbClr val="C2BDB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307</Words>
  <Application>Microsoft Office PowerPoint</Application>
  <PresentationFormat>On-screen Show (4:3)</PresentationFormat>
  <Paragraphs>67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UoS template_no_logo_white</vt:lpstr>
      <vt:lpstr>Support for Research Data Management at Salford </vt:lpstr>
      <vt:lpstr>Pilot Research Data Management Service</vt:lpstr>
      <vt:lpstr>Pilot  Infrastructure</vt:lpstr>
      <vt:lpstr>Infrastructure</vt:lpstr>
      <vt:lpstr>Draft Policy</vt:lpstr>
      <vt:lpstr>Existing Support</vt:lpstr>
      <vt:lpstr>Support in Development</vt:lpstr>
      <vt:lpstr>External Resources</vt:lpstr>
      <vt:lpstr>External Resources</vt:lpstr>
      <vt:lpstr>Thank you  Any questions?</vt:lpstr>
    </vt:vector>
  </TitlesOfParts>
  <Company>University of Salford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 for Research Data Management at Salford</dc:title>
  <dc:creator>Hannah Baker</dc:creator>
  <cp:lastModifiedBy>Peer Reviewer 1</cp:lastModifiedBy>
  <cp:revision>13</cp:revision>
  <dcterms:created xsi:type="dcterms:W3CDTF">2015-07-01T12:57:45Z</dcterms:created>
  <dcterms:modified xsi:type="dcterms:W3CDTF">2015-07-10T14:19:35Z</dcterms:modified>
</cp:coreProperties>
</file>